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0" r:id="rId2"/>
    <p:sldMasterId id="2147483689" r:id="rId3"/>
  </p:sldMasterIdLst>
  <p:notesMasterIdLst>
    <p:notesMasterId r:id="rId28"/>
  </p:notesMasterIdLst>
  <p:handoutMasterIdLst>
    <p:handoutMasterId r:id="rId29"/>
  </p:handoutMasterIdLst>
  <p:sldIdLst>
    <p:sldId id="443" r:id="rId4"/>
    <p:sldId id="425" r:id="rId5"/>
    <p:sldId id="428" r:id="rId6"/>
    <p:sldId id="426" r:id="rId7"/>
    <p:sldId id="424" r:id="rId8"/>
    <p:sldId id="423" r:id="rId9"/>
    <p:sldId id="427" r:id="rId10"/>
    <p:sldId id="444" r:id="rId11"/>
    <p:sldId id="445" r:id="rId12"/>
    <p:sldId id="446" r:id="rId13"/>
    <p:sldId id="447" r:id="rId14"/>
    <p:sldId id="448" r:id="rId15"/>
    <p:sldId id="449" r:id="rId16"/>
    <p:sldId id="450" r:id="rId17"/>
    <p:sldId id="451" r:id="rId18"/>
    <p:sldId id="452" r:id="rId19"/>
    <p:sldId id="455" r:id="rId20"/>
    <p:sldId id="454" r:id="rId21"/>
    <p:sldId id="453" r:id="rId22"/>
    <p:sldId id="456" r:id="rId23"/>
    <p:sldId id="457" r:id="rId24"/>
    <p:sldId id="458" r:id="rId25"/>
    <p:sldId id="459" r:id="rId26"/>
    <p:sldId id="460" r:id="rId27"/>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8A8"/>
    <a:srgbClr val="005E7E"/>
    <a:srgbClr val="FFD8A1"/>
    <a:srgbClr val="FEFEFE"/>
    <a:srgbClr val="147177"/>
    <a:srgbClr val="146B88"/>
    <a:srgbClr val="000000"/>
    <a:srgbClr val="59B999"/>
    <a:srgbClr val="5AC1A5"/>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31" autoAdjust="0"/>
    <p:restoredTop sz="93979" autoAdjust="0"/>
  </p:normalViewPr>
  <p:slideViewPr>
    <p:cSldViewPr snapToGrid="0" snapToObjects="1" showGuides="1">
      <p:cViewPr varScale="1">
        <p:scale>
          <a:sx n="111" d="100"/>
          <a:sy n="111" d="100"/>
        </p:scale>
        <p:origin x="424" y="1024"/>
      </p:cViewPr>
      <p:guideLst>
        <p:guide orient="horz" pos="1800"/>
        <p:guide pos="2880"/>
      </p:guideLst>
    </p:cSldViewPr>
  </p:slideViewPr>
  <p:outlineViewPr>
    <p:cViewPr>
      <p:scale>
        <a:sx n="33" d="100"/>
        <a:sy n="33" d="100"/>
      </p:scale>
      <p:origin x="0" y="-30196"/>
    </p:cViewPr>
  </p:outlineViewPr>
  <p:notesTextViewPr>
    <p:cViewPr>
      <p:scale>
        <a:sx n="3" d="2"/>
        <a:sy n="3" d="2"/>
      </p:scale>
      <p:origin x="0" y="0"/>
    </p:cViewPr>
  </p:notesTextViewPr>
  <p:sorterViewPr>
    <p:cViewPr>
      <p:scale>
        <a:sx n="90" d="100"/>
        <a:sy n="90" d="100"/>
      </p:scale>
      <p:origin x="0" y="0"/>
    </p:cViewPr>
  </p:sorterViewPr>
  <p:notesViewPr>
    <p:cSldViewPr snapToGrid="0" snapToObjects="1" showGuides="1">
      <p:cViewPr varScale="1">
        <p:scale>
          <a:sx n="53" d="100"/>
          <a:sy n="53" d="100"/>
        </p:scale>
        <p:origin x="282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2546138" y="95768"/>
            <a:ext cx="4464262" cy="654178"/>
          </a:xfrm>
          <a:prstGeom prst="rect">
            <a:avLst/>
          </a:prstGeom>
        </p:spPr>
        <p:txBody>
          <a:bodyPr vert="horz" lIns="93177" tIns="46589" rIns="93177" bIns="46589" rtlCol="0" anchor="ctr"/>
          <a:lstStyle>
            <a:lvl1pPr algn="r">
              <a:defRPr sz="1200"/>
            </a:lvl1pPr>
          </a:lstStyle>
          <a:p>
            <a:r>
              <a:rPr lang="en-CA" sz="1600" b="1" dirty="0"/>
              <a:t>TON Meeting June 10, 2019</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CA" dirty="0"/>
              <a:t>June 2019</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F1B7BB8-6F69-41B6-8DC6-BB86E8CE9A4D}" type="slidenum">
              <a:rPr lang="en-CA" smtClean="0"/>
              <a:t>‹#›</a:t>
            </a:fld>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00671" cy="845714"/>
          </a:xfrm>
          <a:prstGeom prst="rect">
            <a:avLst/>
          </a:prstGeom>
        </p:spPr>
      </p:pic>
      <p:sp>
        <p:nvSpPr>
          <p:cNvPr id="8" name="TextBox 7"/>
          <p:cNvSpPr txBox="1"/>
          <p:nvPr/>
        </p:nvSpPr>
        <p:spPr>
          <a:xfrm>
            <a:off x="173323" y="654179"/>
            <a:ext cx="1354028" cy="281616"/>
          </a:xfrm>
          <a:prstGeom prst="rect">
            <a:avLst/>
          </a:prstGeom>
          <a:noFill/>
        </p:spPr>
        <p:txBody>
          <a:bodyPr wrap="none" lIns="93177" tIns="46589" rIns="93177" bIns="46589" rtlCol="0" anchor="ctr">
            <a:spAutoFit/>
          </a:bodyPr>
          <a:lstStyle/>
          <a:p>
            <a:pPr algn="ctr"/>
            <a:r>
              <a:rPr lang="en-CA" sz="1200" dirty="0"/>
              <a:t>e: info @ ohrn.org</a:t>
            </a:r>
          </a:p>
        </p:txBody>
      </p:sp>
    </p:spTree>
    <p:extLst>
      <p:ext uri="{BB962C8B-B14F-4D97-AF65-F5344CB8AC3E}">
        <p14:creationId xmlns:p14="http://schemas.microsoft.com/office/powerpoint/2010/main" val="1072529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7461BE-8FA6-4347-BE9A-878B8AD75D9F}" type="datetimeFigureOut">
              <a:rPr lang="en-US" smtClean="0"/>
              <a:t>5/31/21</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0F88E2-2FE1-0442-9077-25CCABEE32B8}" type="slidenum">
              <a:rPr lang="en-US" smtClean="0"/>
              <a:t>‹#›</a:t>
            </a:fld>
            <a:endParaRPr lang="en-US"/>
          </a:p>
        </p:txBody>
      </p:sp>
    </p:spTree>
    <p:extLst>
      <p:ext uri="{BB962C8B-B14F-4D97-AF65-F5344CB8AC3E}">
        <p14:creationId xmlns:p14="http://schemas.microsoft.com/office/powerpoint/2010/main" val="104205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50260B-7231-0E4A-B56B-2A27E60F6D5E}"/>
              </a:ext>
            </a:extLst>
          </p:cNvPr>
          <p:cNvSpPr>
            <a:spLocks noGrp="1"/>
          </p:cNvSpPr>
          <p:nvPr>
            <p:ph type="title" hasCustomPrompt="1"/>
          </p:nvPr>
        </p:nvSpPr>
        <p:spPr>
          <a:xfrm>
            <a:off x="398206" y="242246"/>
            <a:ext cx="8229600" cy="634447"/>
          </a:xfrm>
        </p:spPr>
        <p:txBody>
          <a:bodyPr>
            <a:normAutofit/>
          </a:bodyPr>
          <a:lstStyle>
            <a:lvl1pPr algn="l">
              <a:defRPr sz="2800"/>
            </a:lvl1pPr>
          </a:lstStyle>
          <a:p>
            <a:r>
              <a:rPr lang="en-US" dirty="0"/>
              <a:t>Title goes here</a:t>
            </a:r>
          </a:p>
        </p:txBody>
      </p:sp>
      <p:sp>
        <p:nvSpPr>
          <p:cNvPr id="15" name="Text Placeholder 9">
            <a:extLst>
              <a:ext uri="{FF2B5EF4-FFF2-40B4-BE49-F238E27FC236}">
                <a16:creationId xmlns:a16="http://schemas.microsoft.com/office/drawing/2014/main" id="{CF60DB08-319C-CC4E-838E-D92A9351839A}"/>
              </a:ext>
            </a:extLst>
          </p:cNvPr>
          <p:cNvSpPr>
            <a:spLocks noGrp="1"/>
          </p:cNvSpPr>
          <p:nvPr>
            <p:ph type="body" sz="quarter" idx="10" hasCustomPrompt="1"/>
          </p:nvPr>
        </p:nvSpPr>
        <p:spPr>
          <a:xfrm>
            <a:off x="394769" y="1127727"/>
            <a:ext cx="8278096" cy="4104149"/>
          </a:xfrm>
        </p:spPr>
        <p:txBody>
          <a:bodyPr>
            <a:normAutofit/>
          </a:bodyPr>
          <a:lstStyle>
            <a:lvl1pPr algn="l">
              <a:defRPr sz="1600" b="0" cap="none" spc="0">
                <a:solidFill>
                  <a:schemeClr val="tx1"/>
                </a:solidFill>
              </a:defRPr>
            </a:lvl1pPr>
            <a:lvl2pPr>
              <a:defRPr sz="2000" b="1">
                <a:solidFill>
                  <a:srgbClr val="1288A8"/>
                </a:solidFill>
              </a:defRPr>
            </a:lvl2pPr>
            <a:lvl3pPr>
              <a:defRPr sz="1600">
                <a:latin typeface="Calibri" panose="020F0502020204030204" pitchFamily="34" charset="0"/>
                <a:cs typeface="Calibri" panose="020F0502020204030204" pitchFamily="34" charset="0"/>
              </a:defRPr>
            </a:lvl3pPr>
            <a:lvl4pPr>
              <a:defRPr sz="1600"/>
            </a:lvl4pPr>
            <a:lvl6pPr marL="585764" indent="0">
              <a:buClr>
                <a:srgbClr val="59B999"/>
              </a:buClr>
              <a:buNone/>
              <a:tabLst/>
              <a:defRPr sz="1600">
                <a:latin typeface="Arial" panose="020B0604020202020204" pitchFamily="34" charset="0"/>
                <a:cs typeface="Arial" panose="020B0604020202020204" pitchFamily="34" charset="0"/>
              </a:defRPr>
            </a:lvl6pPr>
          </a:lstStyle>
          <a:p>
            <a:pPr lvl="1"/>
            <a:r>
              <a:rPr lang="en-US" dirty="0"/>
              <a:t>Click here to edit your text</a:t>
            </a:r>
          </a:p>
          <a:p>
            <a:pPr lvl="2"/>
            <a:r>
              <a:rPr lang="en-US" dirty="0"/>
              <a:t>Click here to edit text</a:t>
            </a:r>
          </a:p>
        </p:txBody>
      </p:sp>
      <p:cxnSp>
        <p:nvCxnSpPr>
          <p:cNvPr id="11" name="Straight Connector 10">
            <a:extLst>
              <a:ext uri="{FF2B5EF4-FFF2-40B4-BE49-F238E27FC236}">
                <a16:creationId xmlns:a16="http://schemas.microsoft.com/office/drawing/2014/main" id="{0B172061-3145-F54B-897A-93D649586DE8}"/>
              </a:ext>
            </a:extLst>
          </p:cNvPr>
          <p:cNvCxnSpPr>
            <a:cxnSpLocks/>
          </p:cNvCxnSpPr>
          <p:nvPr userDrawn="1"/>
        </p:nvCxnSpPr>
        <p:spPr>
          <a:xfrm>
            <a:off x="394769" y="903705"/>
            <a:ext cx="8205018" cy="0"/>
          </a:xfrm>
          <a:prstGeom prst="line">
            <a:avLst/>
          </a:prstGeom>
          <a:ln w="28575">
            <a:solidFill>
              <a:srgbClr val="1288A8"/>
            </a:solidFill>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6B135EB8-C8B4-554D-8E4B-1E03F2FB28C6}"/>
              </a:ext>
            </a:extLst>
          </p:cNvPr>
          <p:cNvSpPr>
            <a:spLocks noGrp="1"/>
          </p:cNvSpPr>
          <p:nvPr>
            <p:ph type="sldNum" sz="quarter" idx="4"/>
          </p:nvPr>
        </p:nvSpPr>
        <p:spPr>
          <a:xfrm>
            <a:off x="6627633" y="5297488"/>
            <a:ext cx="2057400" cy="303212"/>
          </a:xfrm>
          <a:prstGeom prst="rect">
            <a:avLst/>
          </a:prstGeom>
        </p:spPr>
        <p:txBody>
          <a:bodyPr vert="horz" lIns="91440" tIns="45720" rIns="91440" bIns="45720" rtlCol="0" anchor="ctr"/>
          <a:lstStyle>
            <a:lvl1pPr algn="r">
              <a:defRPr sz="1200">
                <a:solidFill>
                  <a:srgbClr val="000000"/>
                </a:solidFill>
              </a:defRPr>
            </a:lvl1pPr>
          </a:lstStyle>
          <a:p>
            <a:fld id="{5D5DF29A-1A7D-1245-8E87-D92251EB2B1D}" type="slidenum">
              <a:rPr lang="en-US" smtClean="0"/>
              <a:pPr/>
              <a:t>‹#›</a:t>
            </a:fld>
            <a:endParaRPr lang="en-US" dirty="0"/>
          </a:p>
        </p:txBody>
      </p:sp>
    </p:spTree>
    <p:extLst>
      <p:ext uri="{BB962C8B-B14F-4D97-AF65-F5344CB8AC3E}">
        <p14:creationId xmlns:p14="http://schemas.microsoft.com/office/powerpoint/2010/main" val="42202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712989"/>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3AAAA5-85DD-8247-AE3E-350CCAE336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42232" y="2971800"/>
            <a:ext cx="5001768" cy="2743200"/>
          </a:xfrm>
          <a:prstGeom prst="rect">
            <a:avLst/>
          </a:prstGeom>
        </p:spPr>
      </p:pic>
      <p:sp>
        <p:nvSpPr>
          <p:cNvPr id="14" name="Title 13">
            <a:extLst>
              <a:ext uri="{FF2B5EF4-FFF2-40B4-BE49-F238E27FC236}">
                <a16:creationId xmlns:a16="http://schemas.microsoft.com/office/drawing/2014/main" id="{C650260B-7231-0E4A-B56B-2A27E60F6D5E}"/>
              </a:ext>
            </a:extLst>
          </p:cNvPr>
          <p:cNvSpPr>
            <a:spLocks noGrp="1"/>
          </p:cNvSpPr>
          <p:nvPr>
            <p:ph type="title" hasCustomPrompt="1"/>
          </p:nvPr>
        </p:nvSpPr>
        <p:spPr>
          <a:xfrm>
            <a:off x="398206" y="242246"/>
            <a:ext cx="8229600" cy="634447"/>
          </a:xfrm>
        </p:spPr>
        <p:txBody>
          <a:bodyPr>
            <a:normAutofit/>
          </a:bodyPr>
          <a:lstStyle>
            <a:lvl1pPr algn="l">
              <a:defRPr sz="2800"/>
            </a:lvl1pPr>
          </a:lstStyle>
          <a:p>
            <a:r>
              <a:rPr lang="en-US" dirty="0"/>
              <a:t>Title goes here</a:t>
            </a:r>
          </a:p>
        </p:txBody>
      </p:sp>
      <p:sp>
        <p:nvSpPr>
          <p:cNvPr id="15" name="Text Placeholder 9">
            <a:extLst>
              <a:ext uri="{FF2B5EF4-FFF2-40B4-BE49-F238E27FC236}">
                <a16:creationId xmlns:a16="http://schemas.microsoft.com/office/drawing/2014/main" id="{CF60DB08-319C-CC4E-838E-D92A9351839A}"/>
              </a:ext>
            </a:extLst>
          </p:cNvPr>
          <p:cNvSpPr>
            <a:spLocks noGrp="1"/>
          </p:cNvSpPr>
          <p:nvPr>
            <p:ph type="body" sz="quarter" idx="10" hasCustomPrompt="1"/>
          </p:nvPr>
        </p:nvSpPr>
        <p:spPr>
          <a:xfrm>
            <a:off x="394769" y="1127727"/>
            <a:ext cx="8278096" cy="4104149"/>
          </a:xfrm>
        </p:spPr>
        <p:txBody>
          <a:bodyPr>
            <a:normAutofit/>
          </a:bodyPr>
          <a:lstStyle>
            <a:lvl1pPr algn="l">
              <a:defRPr sz="1600" b="0" cap="none" spc="0">
                <a:solidFill>
                  <a:schemeClr val="tx1"/>
                </a:solidFill>
              </a:defRPr>
            </a:lvl1pPr>
            <a:lvl2pPr>
              <a:defRPr sz="2000" b="1">
                <a:solidFill>
                  <a:srgbClr val="1288A8"/>
                </a:solidFill>
              </a:defRPr>
            </a:lvl2pPr>
            <a:lvl3pPr>
              <a:defRPr sz="1600">
                <a:latin typeface="Calibri" panose="020F0502020204030204" pitchFamily="34" charset="0"/>
                <a:cs typeface="Calibri" panose="020F0502020204030204" pitchFamily="34" charset="0"/>
              </a:defRPr>
            </a:lvl3pPr>
            <a:lvl4pPr>
              <a:defRPr sz="1600"/>
            </a:lvl4pPr>
            <a:lvl6pPr marL="585764" indent="0">
              <a:buClr>
                <a:srgbClr val="59B999"/>
              </a:buClr>
              <a:buNone/>
              <a:tabLst/>
              <a:defRPr sz="1600">
                <a:latin typeface="Arial" panose="020B0604020202020204" pitchFamily="34" charset="0"/>
                <a:cs typeface="Arial" panose="020B0604020202020204" pitchFamily="34" charset="0"/>
              </a:defRPr>
            </a:lvl6pPr>
          </a:lstStyle>
          <a:p>
            <a:pPr lvl="1"/>
            <a:r>
              <a:rPr lang="en-US" dirty="0"/>
              <a:t>Click here to edit your text</a:t>
            </a:r>
          </a:p>
          <a:p>
            <a:pPr lvl="2"/>
            <a:r>
              <a:rPr lang="en-US" dirty="0"/>
              <a:t>Click here to edit text</a:t>
            </a:r>
          </a:p>
        </p:txBody>
      </p:sp>
      <p:cxnSp>
        <p:nvCxnSpPr>
          <p:cNvPr id="11" name="Straight Connector 10">
            <a:extLst>
              <a:ext uri="{FF2B5EF4-FFF2-40B4-BE49-F238E27FC236}">
                <a16:creationId xmlns:a16="http://schemas.microsoft.com/office/drawing/2014/main" id="{0B172061-3145-F54B-897A-93D649586DE8}"/>
              </a:ext>
            </a:extLst>
          </p:cNvPr>
          <p:cNvCxnSpPr>
            <a:cxnSpLocks/>
          </p:cNvCxnSpPr>
          <p:nvPr userDrawn="1"/>
        </p:nvCxnSpPr>
        <p:spPr>
          <a:xfrm>
            <a:off x="394769" y="903705"/>
            <a:ext cx="8205018" cy="0"/>
          </a:xfrm>
          <a:prstGeom prst="line">
            <a:avLst/>
          </a:prstGeom>
          <a:ln w="28575">
            <a:solidFill>
              <a:srgbClr val="1288A8"/>
            </a:solidFill>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6B135EB8-C8B4-554D-8E4B-1E03F2FB28C6}"/>
              </a:ext>
            </a:extLst>
          </p:cNvPr>
          <p:cNvSpPr>
            <a:spLocks noGrp="1"/>
          </p:cNvSpPr>
          <p:nvPr>
            <p:ph type="sldNum" sz="quarter" idx="4"/>
          </p:nvPr>
        </p:nvSpPr>
        <p:spPr>
          <a:xfrm>
            <a:off x="6627633" y="5297488"/>
            <a:ext cx="2057400" cy="303212"/>
          </a:xfrm>
          <a:prstGeom prst="rect">
            <a:avLst/>
          </a:prstGeom>
        </p:spPr>
        <p:txBody>
          <a:bodyPr vert="horz" lIns="91440" tIns="45720" rIns="91440" bIns="45720" rtlCol="0" anchor="ctr"/>
          <a:lstStyle>
            <a:lvl1pPr algn="r">
              <a:defRPr sz="1200">
                <a:solidFill>
                  <a:srgbClr val="000000"/>
                </a:solidFill>
              </a:defRPr>
            </a:lvl1pPr>
          </a:lstStyle>
          <a:p>
            <a:fld id="{5D5DF29A-1A7D-1245-8E87-D92251EB2B1D}" type="slidenum">
              <a:rPr lang="en-US" smtClean="0"/>
              <a:pPr/>
              <a:t>‹#›</a:t>
            </a:fld>
            <a:endParaRPr lang="en-US" dirty="0"/>
          </a:p>
        </p:txBody>
      </p:sp>
    </p:spTree>
    <p:extLst>
      <p:ext uri="{BB962C8B-B14F-4D97-AF65-F5344CB8AC3E}">
        <p14:creationId xmlns:p14="http://schemas.microsoft.com/office/powerpoint/2010/main" val="74176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A72590-371A-C848-807C-4EDF0CE591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42232" y="2971800"/>
            <a:ext cx="5001768" cy="2743200"/>
          </a:xfrm>
          <a:prstGeom prst="rect">
            <a:avLst/>
          </a:prstGeom>
        </p:spPr>
      </p:pic>
      <p:sp>
        <p:nvSpPr>
          <p:cNvPr id="5" name="Slide Number Placeholder 3">
            <a:extLst>
              <a:ext uri="{FF2B5EF4-FFF2-40B4-BE49-F238E27FC236}">
                <a16:creationId xmlns:a16="http://schemas.microsoft.com/office/drawing/2014/main" id="{AF5796D3-9490-AC46-88B8-4CF8AE3DB3EB}"/>
              </a:ext>
            </a:extLst>
          </p:cNvPr>
          <p:cNvSpPr>
            <a:spLocks noGrp="1"/>
          </p:cNvSpPr>
          <p:nvPr>
            <p:ph type="sldNum" sz="quarter" idx="4"/>
          </p:nvPr>
        </p:nvSpPr>
        <p:spPr>
          <a:xfrm>
            <a:off x="6627633" y="5297488"/>
            <a:ext cx="2057400" cy="303212"/>
          </a:xfrm>
          <a:prstGeom prst="rect">
            <a:avLst/>
          </a:prstGeom>
        </p:spPr>
        <p:txBody>
          <a:bodyPr vert="horz" lIns="90000" tIns="45720" rIns="91440" bIns="45720" rtlCol="0" anchor="ctr"/>
          <a:lstStyle>
            <a:lvl1pPr algn="r">
              <a:defRPr sz="1200">
                <a:solidFill>
                  <a:srgbClr val="000000"/>
                </a:solidFill>
              </a:defRPr>
            </a:lvl1pPr>
          </a:lstStyle>
          <a:p>
            <a:fld id="{52937D8B-C867-664C-8FBD-C4848E51758B}" type="slidenum">
              <a:rPr lang="en-US" smtClean="0"/>
              <a:pPr/>
              <a:t>‹#›</a:t>
            </a:fld>
            <a:endParaRPr lang="en-US" dirty="0"/>
          </a:p>
        </p:txBody>
      </p:sp>
    </p:spTree>
    <p:extLst>
      <p:ext uri="{BB962C8B-B14F-4D97-AF65-F5344CB8AC3E}">
        <p14:creationId xmlns:p14="http://schemas.microsoft.com/office/powerpoint/2010/main" val="124010422"/>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18BD-5E83-46D0-A885-B4B4C0DF7D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6574E5-B374-47DF-B7BF-873A54A19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B4BBE1-7D97-4A01-87E8-6709A3B2FFD6}"/>
              </a:ext>
            </a:extLst>
          </p:cNvPr>
          <p:cNvSpPr>
            <a:spLocks noGrp="1"/>
          </p:cNvSpPr>
          <p:nvPr>
            <p:ph type="dt" sz="half" idx="10"/>
          </p:nvPr>
        </p:nvSpPr>
        <p:spPr/>
        <p:txBody>
          <a:bodyPr/>
          <a:lstStyle/>
          <a:p>
            <a:fld id="{8BACA869-2987-4E37-9007-8EC64BDA3312}" type="datetimeFigureOut">
              <a:rPr lang="en-CA" smtClean="0"/>
              <a:t>2021-05-31</a:t>
            </a:fld>
            <a:endParaRPr lang="en-CA" dirty="0"/>
          </a:p>
        </p:txBody>
      </p:sp>
      <p:sp>
        <p:nvSpPr>
          <p:cNvPr id="5" name="Footer Placeholder 4">
            <a:extLst>
              <a:ext uri="{FF2B5EF4-FFF2-40B4-BE49-F238E27FC236}">
                <a16:creationId xmlns:a16="http://schemas.microsoft.com/office/drawing/2014/main" id="{9BE42A47-80B8-4681-BED3-044255A3F74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8397874-1F07-416D-8FDB-34890793A881}"/>
              </a:ext>
            </a:extLst>
          </p:cNvPr>
          <p:cNvSpPr>
            <a:spLocks noGrp="1"/>
          </p:cNvSpPr>
          <p:nvPr>
            <p:ph type="sldNum" sz="quarter" idx="12"/>
          </p:nvPr>
        </p:nvSpPr>
        <p:spPr/>
        <p:txBody>
          <a:bodyPr/>
          <a:lstStyle/>
          <a:p>
            <a:fld id="{9D1B7B5D-FC9A-4744-9D92-C9DE8FC63D86}" type="slidenum">
              <a:rPr lang="en-CA" smtClean="0"/>
              <a:t>‹#›</a:t>
            </a:fld>
            <a:endParaRPr lang="en-CA"/>
          </a:p>
        </p:txBody>
      </p:sp>
    </p:spTree>
    <p:extLst>
      <p:ext uri="{BB962C8B-B14F-4D97-AF65-F5344CB8AC3E}">
        <p14:creationId xmlns:p14="http://schemas.microsoft.com/office/powerpoint/2010/main" val="29766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50260B-7231-0E4A-B56B-2A27E60F6D5E}"/>
              </a:ext>
            </a:extLst>
          </p:cNvPr>
          <p:cNvSpPr>
            <a:spLocks noGrp="1"/>
          </p:cNvSpPr>
          <p:nvPr>
            <p:ph type="title" hasCustomPrompt="1"/>
          </p:nvPr>
        </p:nvSpPr>
        <p:spPr>
          <a:xfrm>
            <a:off x="398206" y="242246"/>
            <a:ext cx="8229600" cy="634447"/>
          </a:xfrm>
        </p:spPr>
        <p:txBody>
          <a:bodyPr>
            <a:normAutofit/>
          </a:bodyPr>
          <a:lstStyle>
            <a:lvl1pPr algn="l">
              <a:defRPr sz="2800"/>
            </a:lvl1pPr>
          </a:lstStyle>
          <a:p>
            <a:r>
              <a:rPr lang="en-US" dirty="0"/>
              <a:t>Title goes here</a:t>
            </a:r>
          </a:p>
        </p:txBody>
      </p:sp>
      <p:sp>
        <p:nvSpPr>
          <p:cNvPr id="15" name="Text Placeholder 9">
            <a:extLst>
              <a:ext uri="{FF2B5EF4-FFF2-40B4-BE49-F238E27FC236}">
                <a16:creationId xmlns:a16="http://schemas.microsoft.com/office/drawing/2014/main" id="{CF60DB08-319C-CC4E-838E-D92A9351839A}"/>
              </a:ext>
            </a:extLst>
          </p:cNvPr>
          <p:cNvSpPr>
            <a:spLocks noGrp="1"/>
          </p:cNvSpPr>
          <p:nvPr>
            <p:ph type="body" sz="quarter" idx="10" hasCustomPrompt="1"/>
          </p:nvPr>
        </p:nvSpPr>
        <p:spPr>
          <a:xfrm>
            <a:off x="394769" y="1127727"/>
            <a:ext cx="8278096" cy="4104149"/>
          </a:xfrm>
        </p:spPr>
        <p:txBody>
          <a:bodyPr>
            <a:normAutofit/>
          </a:bodyPr>
          <a:lstStyle>
            <a:lvl1pPr algn="l">
              <a:defRPr sz="1600" b="0" cap="none" spc="0">
                <a:solidFill>
                  <a:schemeClr val="tx1"/>
                </a:solidFill>
              </a:defRPr>
            </a:lvl1pPr>
            <a:lvl2pPr>
              <a:defRPr sz="2000" b="1">
                <a:solidFill>
                  <a:srgbClr val="1288A8"/>
                </a:solidFill>
              </a:defRPr>
            </a:lvl2pPr>
            <a:lvl3pPr>
              <a:defRPr sz="1600">
                <a:latin typeface="Calibri" panose="020F0502020204030204" pitchFamily="34" charset="0"/>
                <a:cs typeface="Calibri" panose="020F0502020204030204" pitchFamily="34" charset="0"/>
              </a:defRPr>
            </a:lvl3pPr>
            <a:lvl4pPr>
              <a:defRPr sz="1600"/>
            </a:lvl4pPr>
            <a:lvl6pPr marL="585764" indent="0">
              <a:buClr>
                <a:srgbClr val="59B999"/>
              </a:buClr>
              <a:buNone/>
              <a:tabLst/>
              <a:defRPr sz="1600">
                <a:latin typeface="Arial" panose="020B0604020202020204" pitchFamily="34" charset="0"/>
                <a:cs typeface="Arial" panose="020B0604020202020204" pitchFamily="34" charset="0"/>
              </a:defRPr>
            </a:lvl6pPr>
          </a:lstStyle>
          <a:p>
            <a:pPr lvl="1"/>
            <a:r>
              <a:rPr lang="en-US" dirty="0"/>
              <a:t>Click here to edit your text</a:t>
            </a:r>
          </a:p>
          <a:p>
            <a:pPr lvl="2"/>
            <a:r>
              <a:rPr lang="en-US" dirty="0"/>
              <a:t>Click here to edit text</a:t>
            </a:r>
          </a:p>
        </p:txBody>
      </p:sp>
      <p:cxnSp>
        <p:nvCxnSpPr>
          <p:cNvPr id="11" name="Straight Connector 10">
            <a:extLst>
              <a:ext uri="{FF2B5EF4-FFF2-40B4-BE49-F238E27FC236}">
                <a16:creationId xmlns:a16="http://schemas.microsoft.com/office/drawing/2014/main" id="{0B172061-3145-F54B-897A-93D649586DE8}"/>
              </a:ext>
            </a:extLst>
          </p:cNvPr>
          <p:cNvCxnSpPr>
            <a:cxnSpLocks/>
          </p:cNvCxnSpPr>
          <p:nvPr userDrawn="1"/>
        </p:nvCxnSpPr>
        <p:spPr>
          <a:xfrm>
            <a:off x="394769" y="903705"/>
            <a:ext cx="8205018" cy="0"/>
          </a:xfrm>
          <a:prstGeom prst="line">
            <a:avLst/>
          </a:prstGeom>
          <a:ln w="28575">
            <a:solidFill>
              <a:srgbClr val="1288A8"/>
            </a:solidFill>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6B135EB8-C8B4-554D-8E4B-1E03F2FB28C6}"/>
              </a:ext>
            </a:extLst>
          </p:cNvPr>
          <p:cNvSpPr>
            <a:spLocks noGrp="1"/>
          </p:cNvSpPr>
          <p:nvPr>
            <p:ph type="sldNum" sz="quarter" idx="4"/>
          </p:nvPr>
        </p:nvSpPr>
        <p:spPr>
          <a:xfrm>
            <a:off x="6627633" y="5297488"/>
            <a:ext cx="2057400" cy="303212"/>
          </a:xfrm>
          <a:prstGeom prst="rect">
            <a:avLst/>
          </a:prstGeom>
        </p:spPr>
        <p:txBody>
          <a:bodyPr vert="horz" lIns="91440" tIns="45720" rIns="91440" bIns="45720" rtlCol="0" anchor="ctr"/>
          <a:lstStyle>
            <a:lvl1pPr algn="r">
              <a:defRPr sz="1200">
                <a:solidFill>
                  <a:srgbClr val="000000"/>
                </a:solidFill>
              </a:defRPr>
            </a:lvl1pPr>
          </a:lstStyle>
          <a:p>
            <a:fld id="{5D5DF29A-1A7D-1245-8E87-D92251EB2B1D}" type="slidenum">
              <a:rPr lang="en-US" smtClean="0"/>
              <a:pPr/>
              <a:t>‹#›</a:t>
            </a:fld>
            <a:endParaRPr lang="en-US" dirty="0"/>
          </a:p>
        </p:txBody>
      </p:sp>
    </p:spTree>
    <p:extLst>
      <p:ext uri="{BB962C8B-B14F-4D97-AF65-F5344CB8AC3E}">
        <p14:creationId xmlns:p14="http://schemas.microsoft.com/office/powerpoint/2010/main" val="76240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F5796D3-9490-AC46-88B8-4CF8AE3DB3EB}"/>
              </a:ext>
            </a:extLst>
          </p:cNvPr>
          <p:cNvSpPr>
            <a:spLocks noGrp="1"/>
          </p:cNvSpPr>
          <p:nvPr>
            <p:ph type="sldNum" sz="quarter" idx="4"/>
          </p:nvPr>
        </p:nvSpPr>
        <p:spPr>
          <a:xfrm>
            <a:off x="6627633" y="5297488"/>
            <a:ext cx="2057400" cy="303212"/>
          </a:xfrm>
          <a:prstGeom prst="rect">
            <a:avLst/>
          </a:prstGeom>
        </p:spPr>
        <p:txBody>
          <a:bodyPr vert="horz" lIns="90000" tIns="45720" rIns="91440" bIns="45720" rtlCol="0" anchor="ctr"/>
          <a:lstStyle>
            <a:lvl1pPr algn="r">
              <a:defRPr sz="1200">
                <a:solidFill>
                  <a:srgbClr val="000000"/>
                </a:solidFill>
              </a:defRPr>
            </a:lvl1pPr>
          </a:lstStyle>
          <a:p>
            <a:fld id="{52937D8B-C867-664C-8FBD-C4848E51758B}" type="slidenum">
              <a:rPr lang="en-US" smtClean="0"/>
              <a:pPr/>
              <a:t>‹#›</a:t>
            </a:fld>
            <a:endParaRPr lang="en-US" dirty="0"/>
          </a:p>
        </p:txBody>
      </p:sp>
    </p:spTree>
    <p:extLst>
      <p:ext uri="{BB962C8B-B14F-4D97-AF65-F5344CB8AC3E}">
        <p14:creationId xmlns:p14="http://schemas.microsoft.com/office/powerpoint/2010/main" val="1167351716"/>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18BD-5E83-46D0-A885-B4B4C0DF7D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6574E5-B374-47DF-B7BF-873A54A19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B4BBE1-7D97-4A01-87E8-6709A3B2FFD6}"/>
              </a:ext>
            </a:extLst>
          </p:cNvPr>
          <p:cNvSpPr>
            <a:spLocks noGrp="1"/>
          </p:cNvSpPr>
          <p:nvPr>
            <p:ph type="dt" sz="half" idx="10"/>
          </p:nvPr>
        </p:nvSpPr>
        <p:spPr/>
        <p:txBody>
          <a:bodyPr/>
          <a:lstStyle/>
          <a:p>
            <a:fld id="{8BACA869-2987-4E37-9007-8EC64BDA3312}" type="datetimeFigureOut">
              <a:rPr lang="en-CA" smtClean="0"/>
              <a:t>2021-05-31</a:t>
            </a:fld>
            <a:endParaRPr lang="en-CA" dirty="0"/>
          </a:p>
        </p:txBody>
      </p:sp>
      <p:sp>
        <p:nvSpPr>
          <p:cNvPr id="5" name="Footer Placeholder 4">
            <a:extLst>
              <a:ext uri="{FF2B5EF4-FFF2-40B4-BE49-F238E27FC236}">
                <a16:creationId xmlns:a16="http://schemas.microsoft.com/office/drawing/2014/main" id="{9BE42A47-80B8-4681-BED3-044255A3F74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8397874-1F07-416D-8FDB-34890793A881}"/>
              </a:ext>
            </a:extLst>
          </p:cNvPr>
          <p:cNvSpPr>
            <a:spLocks noGrp="1"/>
          </p:cNvSpPr>
          <p:nvPr>
            <p:ph type="sldNum" sz="quarter" idx="12"/>
          </p:nvPr>
        </p:nvSpPr>
        <p:spPr/>
        <p:txBody>
          <a:bodyPr/>
          <a:lstStyle/>
          <a:p>
            <a:fld id="{9D1B7B5D-FC9A-4744-9D92-C9DE8FC63D86}" type="slidenum">
              <a:rPr lang="en-CA" smtClean="0"/>
              <a:t>‹#›</a:t>
            </a:fld>
            <a:endParaRPr lang="en-CA"/>
          </a:p>
        </p:txBody>
      </p:sp>
    </p:spTree>
    <p:extLst>
      <p:ext uri="{BB962C8B-B14F-4D97-AF65-F5344CB8AC3E}">
        <p14:creationId xmlns:p14="http://schemas.microsoft.com/office/powerpoint/2010/main" val="798065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Title (Sentence Case)</a:t>
            </a:r>
          </a:p>
        </p:txBody>
      </p:sp>
      <p:sp>
        <p:nvSpPr>
          <p:cNvPr id="3" name="Text Placeholder 2"/>
          <p:cNvSpPr>
            <a:spLocks noGrp="1"/>
          </p:cNvSpPr>
          <p:nvPr>
            <p:ph type="body" idx="1"/>
          </p:nvPr>
        </p:nvSpPr>
        <p:spPr>
          <a:xfrm>
            <a:off x="447368" y="1362998"/>
            <a:ext cx="8229600" cy="37716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EEE577F-8B22-F042-9302-971D91E82B44}"/>
              </a:ext>
            </a:extLst>
          </p:cNvPr>
          <p:cNvSpPr>
            <a:spLocks noGrp="1"/>
          </p:cNvSpPr>
          <p:nvPr>
            <p:ph type="sldNum" sz="quarter" idx="4"/>
          </p:nvPr>
        </p:nvSpPr>
        <p:spPr>
          <a:xfrm>
            <a:off x="6627633" y="5297488"/>
            <a:ext cx="2057400" cy="303212"/>
          </a:xfrm>
          <a:prstGeom prst="rect">
            <a:avLst/>
          </a:prstGeom>
        </p:spPr>
        <p:txBody>
          <a:bodyPr vert="horz" lIns="90000" tIns="45720" rIns="91440" bIns="45720" rtlCol="0" anchor="ctr"/>
          <a:lstStyle>
            <a:lvl1pPr algn="r">
              <a:defRPr sz="1200">
                <a:solidFill>
                  <a:srgbClr val="000000"/>
                </a:solidFill>
              </a:defRPr>
            </a:lvl1pPr>
          </a:lstStyle>
          <a:p>
            <a:fld id="{52937D8B-C867-664C-8FBD-C4848E51758B}" type="slidenum">
              <a:rPr lang="en-US" smtClean="0"/>
              <a:pPr/>
              <a:t>‹#›</a:t>
            </a:fld>
            <a:endParaRPr lang="en-US" dirty="0"/>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61" r:id="rId1"/>
    <p:sldLayoutId id="2147483672" r:id="rId2"/>
  </p:sldLayoutIdLst>
  <p:hf hdr="0" ftr="0" dt="0"/>
  <p:txStyles>
    <p:titleStyle>
      <a:lvl1pPr algn="l" defTabSz="914364" rtl="0" eaLnBrk="1" latinLnBrk="0" hangingPunct="1">
        <a:spcBef>
          <a:spcPct val="0"/>
        </a:spcBef>
        <a:buNone/>
        <a:defRPr sz="3600" b="1" i="0" kern="1200" cap="none" baseline="0">
          <a:solidFill>
            <a:srgbClr val="1288A8"/>
          </a:solidFill>
          <a:latin typeface="Gill Sans MT" panose="020B0502020104020203" pitchFamily="34" charset="77"/>
          <a:ea typeface="+mj-ea"/>
          <a:cs typeface="Calibri" panose="020F0502020204030204" pitchFamily="34" charset="0"/>
        </a:defRPr>
      </a:lvl1pPr>
    </p:titleStyle>
    <p:bodyStyle>
      <a:lvl1pPr marL="0" indent="0" algn="l" defTabSz="914364" rtl="0" eaLnBrk="1" latinLnBrk="0" hangingPunct="1">
        <a:spcBef>
          <a:spcPct val="20000"/>
        </a:spcBef>
        <a:buFontTx/>
        <a:buNone/>
        <a:defRPr sz="2400" b="1" kern="1200" cap="none" baseline="0">
          <a:solidFill>
            <a:srgbClr val="1288A8"/>
          </a:solidFill>
          <a:latin typeface="Gill Sans MT" panose="020B0502020104020203" pitchFamily="34" charset="77"/>
          <a:ea typeface="+mn-ea"/>
          <a:cs typeface="Calibri" panose="020F0502020204030204" pitchFamily="34" charset="0"/>
        </a:defRPr>
      </a:lvl1pPr>
      <a:lvl2pPr marL="0" indent="0" algn="l" defTabSz="914364" rtl="0" eaLnBrk="1" latinLnBrk="0" hangingPunct="1">
        <a:spcBef>
          <a:spcPct val="20000"/>
        </a:spcBef>
        <a:buFontTx/>
        <a:buNone/>
        <a:defRPr sz="2000" b="1" kern="1200" cap="none" baseline="0">
          <a:solidFill>
            <a:srgbClr val="1288A8"/>
          </a:solidFill>
          <a:latin typeface="Gill Sans MT" panose="020B0502020104020203" pitchFamily="34" charset="77"/>
          <a:ea typeface="+mn-ea"/>
          <a:cs typeface="Calibri" panose="020F0502020204030204" pitchFamily="34" charset="0"/>
        </a:defRPr>
      </a:lvl2pPr>
      <a:lvl3pPr marL="0" indent="0" algn="l" defTabSz="914364" rtl="0" eaLnBrk="1" latinLnBrk="0" hangingPunct="1">
        <a:spcBef>
          <a:spcPct val="20000"/>
        </a:spcBef>
        <a:buFontTx/>
        <a:buNone/>
        <a:defRPr sz="1800" kern="1200" baseline="0">
          <a:solidFill>
            <a:srgbClr val="000000"/>
          </a:solidFill>
          <a:latin typeface="Gill Sans MT" panose="020B0502020104020203" pitchFamily="34" charset="77"/>
          <a:ea typeface="+mn-ea"/>
          <a:cs typeface="Calibri" panose="020F0502020204030204" pitchFamily="34" charset="0"/>
        </a:defRPr>
      </a:lvl3pPr>
      <a:lvl4pPr marL="514342" indent="-285750" algn="l" defTabSz="914364" rtl="0" eaLnBrk="1" latinLnBrk="0" hangingPunct="1">
        <a:spcBef>
          <a:spcPct val="20000"/>
        </a:spcBef>
        <a:buClr>
          <a:schemeClr val="accent3"/>
        </a:buClr>
        <a:buFont typeface="Arial" panose="020B0604020202020204" pitchFamily="34" charset="0"/>
        <a:buChar char="•"/>
        <a:defRPr sz="1800" kern="1200" baseline="0">
          <a:solidFill>
            <a:srgbClr val="000000"/>
          </a:solidFill>
          <a:latin typeface="Gill Sans MT" panose="020B0502020104020203" pitchFamily="34" charset="77"/>
          <a:ea typeface="+mn-ea"/>
          <a:cs typeface="Calibri" panose="020F0502020204030204" pitchFamily="34" charset="0"/>
        </a:defRPr>
      </a:lvl4pPr>
      <a:lvl5pPr marL="0" indent="0" algn="l" defTabSz="914364" rtl="0" eaLnBrk="1" latinLnBrk="0" hangingPunct="1">
        <a:spcBef>
          <a:spcPct val="20000"/>
        </a:spcBef>
        <a:buFontTx/>
        <a:buNone/>
        <a:defRPr sz="1200" kern="1200" spc="0" baseline="0">
          <a:solidFill>
            <a:srgbClr val="000000"/>
          </a:solidFill>
          <a:latin typeface="Gill Sans MT" panose="020B0502020104020203" pitchFamily="34" charset="77"/>
          <a:ea typeface="+mn-ea"/>
          <a:cs typeface="Calibri" panose="020F0502020204030204" pitchFamily="34" charset="0"/>
        </a:defRPr>
      </a:lvl5pPr>
      <a:lvl6pPr marL="2514499"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4"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ADC18F-C86D-1549-B4ED-0AE85EF73F4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42232" y="2971800"/>
            <a:ext cx="5001768" cy="2743200"/>
          </a:xfrm>
          <a:prstGeom prst="rect">
            <a:avLst/>
          </a:prstGeom>
        </p:spPr>
      </p:pic>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Title (Sentence Case)</a:t>
            </a:r>
          </a:p>
        </p:txBody>
      </p:sp>
      <p:sp>
        <p:nvSpPr>
          <p:cNvPr id="3" name="Text Placeholder 2"/>
          <p:cNvSpPr>
            <a:spLocks noGrp="1"/>
          </p:cNvSpPr>
          <p:nvPr>
            <p:ph type="body" idx="1"/>
          </p:nvPr>
        </p:nvSpPr>
        <p:spPr>
          <a:xfrm>
            <a:off x="447368" y="1362998"/>
            <a:ext cx="8229600" cy="37716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EEE577F-8B22-F042-9302-971D91E82B44}"/>
              </a:ext>
            </a:extLst>
          </p:cNvPr>
          <p:cNvSpPr>
            <a:spLocks noGrp="1"/>
          </p:cNvSpPr>
          <p:nvPr>
            <p:ph type="sldNum" sz="quarter" idx="4"/>
          </p:nvPr>
        </p:nvSpPr>
        <p:spPr>
          <a:xfrm>
            <a:off x="6627633" y="5297488"/>
            <a:ext cx="2057400" cy="303212"/>
          </a:xfrm>
          <a:prstGeom prst="rect">
            <a:avLst/>
          </a:prstGeom>
        </p:spPr>
        <p:txBody>
          <a:bodyPr vert="horz" lIns="90000" tIns="45720" rIns="91440" bIns="45720" rtlCol="0" anchor="ctr"/>
          <a:lstStyle>
            <a:lvl1pPr algn="r">
              <a:defRPr sz="1200">
                <a:solidFill>
                  <a:srgbClr val="000000"/>
                </a:solidFill>
              </a:defRPr>
            </a:lvl1pPr>
          </a:lstStyle>
          <a:p>
            <a:fld id="{52937D8B-C867-664C-8FBD-C4848E51758B}" type="slidenum">
              <a:rPr lang="en-US" smtClean="0"/>
              <a:pPr/>
              <a:t>‹#›</a:t>
            </a:fld>
            <a:endParaRPr lang="en-US" dirty="0"/>
          </a:p>
        </p:txBody>
      </p:sp>
    </p:spTree>
    <p:extLst>
      <p:ext uri="{BB962C8B-B14F-4D97-AF65-F5344CB8AC3E}">
        <p14:creationId xmlns:p14="http://schemas.microsoft.com/office/powerpoint/2010/main" val="3524983100"/>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8" r:id="rId3"/>
  </p:sldLayoutIdLst>
  <p:hf hdr="0" ftr="0" dt="0"/>
  <p:txStyles>
    <p:titleStyle>
      <a:lvl1pPr algn="l" defTabSz="914364" rtl="0" eaLnBrk="1" latinLnBrk="0" hangingPunct="1">
        <a:spcBef>
          <a:spcPct val="0"/>
        </a:spcBef>
        <a:buNone/>
        <a:defRPr sz="3600" b="1" i="0" kern="1200" cap="none" baseline="0">
          <a:solidFill>
            <a:srgbClr val="1288A8"/>
          </a:solidFill>
          <a:latin typeface="Gill Sans MT" panose="020B0502020104020203" pitchFamily="34" charset="77"/>
          <a:ea typeface="+mj-ea"/>
          <a:cs typeface="Calibri" panose="020F0502020204030204" pitchFamily="34" charset="0"/>
        </a:defRPr>
      </a:lvl1pPr>
    </p:titleStyle>
    <p:bodyStyle>
      <a:lvl1pPr marL="0" indent="0" algn="l" defTabSz="914364" rtl="0" eaLnBrk="1" latinLnBrk="0" hangingPunct="1">
        <a:spcBef>
          <a:spcPct val="20000"/>
        </a:spcBef>
        <a:buFontTx/>
        <a:buNone/>
        <a:defRPr sz="2400" b="1" kern="1200" cap="none" baseline="0">
          <a:solidFill>
            <a:srgbClr val="1288A8"/>
          </a:solidFill>
          <a:latin typeface="Gill Sans MT" panose="020B0502020104020203" pitchFamily="34" charset="77"/>
          <a:ea typeface="+mn-ea"/>
          <a:cs typeface="Calibri" panose="020F0502020204030204" pitchFamily="34" charset="0"/>
        </a:defRPr>
      </a:lvl1pPr>
      <a:lvl2pPr marL="0" indent="0" algn="l" defTabSz="914364" rtl="0" eaLnBrk="1" latinLnBrk="0" hangingPunct="1">
        <a:spcBef>
          <a:spcPct val="20000"/>
        </a:spcBef>
        <a:buFontTx/>
        <a:buNone/>
        <a:defRPr sz="2000" b="1" kern="1200" cap="none" baseline="0">
          <a:solidFill>
            <a:srgbClr val="1288A8"/>
          </a:solidFill>
          <a:latin typeface="Gill Sans MT" panose="020B0502020104020203" pitchFamily="34" charset="77"/>
          <a:ea typeface="+mn-ea"/>
          <a:cs typeface="Calibri" panose="020F0502020204030204" pitchFamily="34" charset="0"/>
        </a:defRPr>
      </a:lvl2pPr>
      <a:lvl3pPr marL="0" indent="0" algn="l" defTabSz="914364" rtl="0" eaLnBrk="1" latinLnBrk="0" hangingPunct="1">
        <a:spcBef>
          <a:spcPct val="20000"/>
        </a:spcBef>
        <a:buFontTx/>
        <a:buNone/>
        <a:defRPr sz="1800" kern="1200" baseline="0">
          <a:solidFill>
            <a:srgbClr val="000000"/>
          </a:solidFill>
          <a:latin typeface="Gill Sans MT" panose="020B0502020104020203" pitchFamily="34" charset="77"/>
          <a:ea typeface="+mn-ea"/>
          <a:cs typeface="Calibri" panose="020F0502020204030204" pitchFamily="34" charset="0"/>
        </a:defRPr>
      </a:lvl3pPr>
      <a:lvl4pPr marL="514342" indent="-285750" algn="l" defTabSz="914364" rtl="0" eaLnBrk="1" latinLnBrk="0" hangingPunct="1">
        <a:spcBef>
          <a:spcPct val="20000"/>
        </a:spcBef>
        <a:buClr>
          <a:schemeClr val="accent3"/>
        </a:buClr>
        <a:buFont typeface="Arial" panose="020B0604020202020204" pitchFamily="34" charset="0"/>
        <a:buChar char="•"/>
        <a:defRPr sz="1800" kern="1200" baseline="0">
          <a:solidFill>
            <a:srgbClr val="000000"/>
          </a:solidFill>
          <a:latin typeface="Gill Sans MT" panose="020B0502020104020203" pitchFamily="34" charset="77"/>
          <a:ea typeface="+mn-ea"/>
          <a:cs typeface="Calibri" panose="020F0502020204030204" pitchFamily="34" charset="0"/>
        </a:defRPr>
      </a:lvl4pPr>
      <a:lvl5pPr marL="0" indent="0" algn="l" defTabSz="914364" rtl="0" eaLnBrk="1" latinLnBrk="0" hangingPunct="1">
        <a:spcBef>
          <a:spcPct val="20000"/>
        </a:spcBef>
        <a:buFontTx/>
        <a:buNone/>
        <a:defRPr sz="1200" kern="1200" spc="0" baseline="0">
          <a:solidFill>
            <a:srgbClr val="000000"/>
          </a:solidFill>
          <a:latin typeface="Gill Sans MT" panose="020B0502020104020203" pitchFamily="34" charset="77"/>
          <a:ea typeface="+mn-ea"/>
          <a:cs typeface="Calibri" panose="020F0502020204030204" pitchFamily="34" charset="0"/>
        </a:defRPr>
      </a:lvl5pPr>
      <a:lvl6pPr marL="2514499"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4"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2DD786-EF24-A546-B217-1E2BB46D244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0"/>
            <a:ext cx="9144000" cy="1464483"/>
          </a:xfrm>
          <a:prstGeom prst="rect">
            <a:avLst/>
          </a:prstGeom>
        </p:spPr>
      </p:pic>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a:t>Title (Sentence Case)</a:t>
            </a:r>
          </a:p>
        </p:txBody>
      </p:sp>
      <p:sp>
        <p:nvSpPr>
          <p:cNvPr id="3" name="Text Placeholder 2"/>
          <p:cNvSpPr>
            <a:spLocks noGrp="1"/>
          </p:cNvSpPr>
          <p:nvPr>
            <p:ph type="body" idx="1"/>
          </p:nvPr>
        </p:nvSpPr>
        <p:spPr>
          <a:xfrm>
            <a:off x="447368" y="1362998"/>
            <a:ext cx="8229600" cy="37716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EEE577F-8B22-F042-9302-971D91E82B44}"/>
              </a:ext>
            </a:extLst>
          </p:cNvPr>
          <p:cNvSpPr>
            <a:spLocks noGrp="1"/>
          </p:cNvSpPr>
          <p:nvPr>
            <p:ph type="sldNum" sz="quarter" idx="4"/>
          </p:nvPr>
        </p:nvSpPr>
        <p:spPr>
          <a:xfrm>
            <a:off x="6627633" y="5297488"/>
            <a:ext cx="2057400" cy="303212"/>
          </a:xfrm>
          <a:prstGeom prst="rect">
            <a:avLst/>
          </a:prstGeom>
        </p:spPr>
        <p:txBody>
          <a:bodyPr vert="horz" lIns="90000" tIns="45720" rIns="91440" bIns="45720" rtlCol="0" anchor="ctr"/>
          <a:lstStyle>
            <a:lvl1pPr algn="r">
              <a:defRPr sz="1200">
                <a:solidFill>
                  <a:srgbClr val="000000"/>
                </a:solidFill>
              </a:defRPr>
            </a:lvl1pPr>
          </a:lstStyle>
          <a:p>
            <a:fld id="{52937D8B-C867-664C-8FBD-C4848E51758B}" type="slidenum">
              <a:rPr lang="en-US" smtClean="0"/>
              <a:pPr/>
              <a:t>‹#›</a:t>
            </a:fld>
            <a:endParaRPr lang="en-US" dirty="0"/>
          </a:p>
        </p:txBody>
      </p:sp>
    </p:spTree>
    <p:extLst>
      <p:ext uri="{BB962C8B-B14F-4D97-AF65-F5344CB8AC3E}">
        <p14:creationId xmlns:p14="http://schemas.microsoft.com/office/powerpoint/2010/main" val="22530519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l" defTabSz="914364" rtl="0" eaLnBrk="1" latinLnBrk="0" hangingPunct="1">
        <a:spcBef>
          <a:spcPct val="0"/>
        </a:spcBef>
        <a:buNone/>
        <a:defRPr sz="3600" b="1" i="0" kern="1200" cap="none" baseline="0">
          <a:solidFill>
            <a:srgbClr val="1288A8"/>
          </a:solidFill>
          <a:latin typeface="Gill Sans MT" panose="020B0502020104020203" pitchFamily="34" charset="77"/>
          <a:ea typeface="+mj-ea"/>
          <a:cs typeface="Calibri" panose="020F0502020204030204" pitchFamily="34" charset="0"/>
        </a:defRPr>
      </a:lvl1pPr>
    </p:titleStyle>
    <p:bodyStyle>
      <a:lvl1pPr marL="0" indent="0" algn="l" defTabSz="914364" rtl="0" eaLnBrk="1" latinLnBrk="0" hangingPunct="1">
        <a:spcBef>
          <a:spcPct val="20000"/>
        </a:spcBef>
        <a:buFontTx/>
        <a:buNone/>
        <a:defRPr sz="2400" b="1" kern="1200" cap="none" baseline="0">
          <a:solidFill>
            <a:srgbClr val="1288A8"/>
          </a:solidFill>
          <a:latin typeface="Gill Sans MT" panose="020B0502020104020203" pitchFamily="34" charset="77"/>
          <a:ea typeface="+mn-ea"/>
          <a:cs typeface="Calibri" panose="020F0502020204030204" pitchFamily="34" charset="0"/>
        </a:defRPr>
      </a:lvl1pPr>
      <a:lvl2pPr marL="0" indent="0" algn="l" defTabSz="914364" rtl="0" eaLnBrk="1" latinLnBrk="0" hangingPunct="1">
        <a:spcBef>
          <a:spcPct val="20000"/>
        </a:spcBef>
        <a:buFontTx/>
        <a:buNone/>
        <a:defRPr sz="2000" b="1" kern="1200" cap="none" baseline="0">
          <a:solidFill>
            <a:srgbClr val="1288A8"/>
          </a:solidFill>
          <a:latin typeface="Gill Sans MT" panose="020B0502020104020203" pitchFamily="34" charset="77"/>
          <a:ea typeface="+mn-ea"/>
          <a:cs typeface="Calibri" panose="020F0502020204030204" pitchFamily="34" charset="0"/>
        </a:defRPr>
      </a:lvl2pPr>
      <a:lvl3pPr marL="0" indent="0" algn="l" defTabSz="914364" rtl="0" eaLnBrk="1" latinLnBrk="0" hangingPunct="1">
        <a:spcBef>
          <a:spcPct val="20000"/>
        </a:spcBef>
        <a:buFontTx/>
        <a:buNone/>
        <a:defRPr sz="1800" kern="1200" baseline="0">
          <a:solidFill>
            <a:srgbClr val="000000"/>
          </a:solidFill>
          <a:latin typeface="Gill Sans MT" panose="020B0502020104020203" pitchFamily="34" charset="77"/>
          <a:ea typeface="+mn-ea"/>
          <a:cs typeface="Calibri" panose="020F0502020204030204" pitchFamily="34" charset="0"/>
        </a:defRPr>
      </a:lvl3pPr>
      <a:lvl4pPr marL="514342" indent="-285750" algn="l" defTabSz="914364" rtl="0" eaLnBrk="1" latinLnBrk="0" hangingPunct="1">
        <a:spcBef>
          <a:spcPct val="20000"/>
        </a:spcBef>
        <a:buClr>
          <a:schemeClr val="accent3"/>
        </a:buClr>
        <a:buFont typeface="Arial" panose="020B0604020202020204" pitchFamily="34" charset="0"/>
        <a:buChar char="•"/>
        <a:defRPr sz="1800" kern="1200" baseline="0">
          <a:solidFill>
            <a:srgbClr val="000000"/>
          </a:solidFill>
          <a:latin typeface="Gill Sans MT" panose="020B0502020104020203" pitchFamily="34" charset="77"/>
          <a:ea typeface="+mn-ea"/>
          <a:cs typeface="Calibri" panose="020F0502020204030204" pitchFamily="34" charset="0"/>
        </a:defRPr>
      </a:lvl4pPr>
      <a:lvl5pPr marL="0" indent="0" algn="l" defTabSz="914364" rtl="0" eaLnBrk="1" latinLnBrk="0" hangingPunct="1">
        <a:spcBef>
          <a:spcPct val="20000"/>
        </a:spcBef>
        <a:buFontTx/>
        <a:buNone/>
        <a:defRPr sz="1200" kern="1200" spc="0" baseline="0">
          <a:solidFill>
            <a:srgbClr val="000000"/>
          </a:solidFill>
          <a:latin typeface="Gill Sans MT" panose="020B0502020104020203" pitchFamily="34" charset="77"/>
          <a:ea typeface="+mn-ea"/>
          <a:cs typeface="Calibri" panose="020F0502020204030204" pitchFamily="34" charset="0"/>
        </a:defRPr>
      </a:lvl5pPr>
      <a:lvl6pPr marL="2514499"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4"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hrn.or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ohrdp.ca/"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tackoverflow.com/questions/38143037/cairo-gtk-draw-a-line-with-transparency-like-a-highlighter-pen"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www.pngall.com/magnifying-glass-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ohrn.org/connectin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ohrn.org/"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ohrdp.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native-land.ca/"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27863" y="0"/>
            <a:ext cx="4416137" cy="5715000"/>
          </a:xfrm>
          <a:prstGeom prst="rect">
            <a:avLst/>
          </a:prstGeom>
        </p:spPr>
      </p:pic>
      <p:sp>
        <p:nvSpPr>
          <p:cNvPr id="2" name="Rectangle 1"/>
          <p:cNvSpPr/>
          <p:nvPr/>
        </p:nvSpPr>
        <p:spPr>
          <a:xfrm>
            <a:off x="1" y="1289774"/>
            <a:ext cx="4727862" cy="2031325"/>
          </a:xfrm>
          <a:prstGeom prst="rect">
            <a:avLst/>
          </a:prstGeom>
        </p:spPr>
        <p:txBody>
          <a:bodyPr wrap="square" anchor="ctr">
            <a:spAutoFit/>
          </a:bodyPr>
          <a:lstStyle/>
          <a:p>
            <a:pPr algn="ctr"/>
            <a:r>
              <a:rPr lang="en-US" sz="6600" b="1" dirty="0">
                <a:solidFill>
                  <a:srgbClr val="1288A8"/>
                </a:solidFill>
                <a:latin typeface="Gill Sans MT" panose="020B0502020104020203" pitchFamily="34" charset="0"/>
              </a:rPr>
              <a:t>Connecting</a:t>
            </a:r>
          </a:p>
          <a:p>
            <a:pPr algn="ctr"/>
            <a:r>
              <a:rPr lang="en-US" sz="2000" b="1" dirty="0">
                <a:solidFill>
                  <a:srgbClr val="1288A8"/>
                </a:solidFill>
                <a:latin typeface="Gill Sans MT" panose="020B0502020104020203" pitchFamily="34" charset="0"/>
              </a:rPr>
              <a:t>A webinar on new guidance for using harm reduction supplies as engagement tools</a:t>
            </a:r>
          </a:p>
        </p:txBody>
      </p:sp>
      <p:sp>
        <p:nvSpPr>
          <p:cNvPr id="7" name="Title 1"/>
          <p:cNvSpPr txBox="1">
            <a:spLocks/>
          </p:cNvSpPr>
          <p:nvPr/>
        </p:nvSpPr>
        <p:spPr>
          <a:xfrm>
            <a:off x="-2" y="3583027"/>
            <a:ext cx="4727863" cy="328421"/>
          </a:xfrm>
          <a:prstGeom prst="rect">
            <a:avLst/>
          </a:prstGeom>
          <a:noFill/>
        </p:spPr>
        <p:txBody>
          <a:bodyPr vert="horz" lIns="91440" tIns="45720" rIns="91440" bIns="45720" rtlCol="0" anchor="t">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en-US" sz="1400" b="0" dirty="0">
                <a:solidFill>
                  <a:srgbClr val="1288A8"/>
                </a:solidFill>
                <a:latin typeface="Franklin Gothic Book" panose="020B0503020102020204" pitchFamily="34" charset="0"/>
              </a:rPr>
              <a:t>May 12 2021 | 10:30 - 11:30 AM</a:t>
            </a:r>
          </a:p>
        </p:txBody>
      </p:sp>
      <p:grpSp>
        <p:nvGrpSpPr>
          <p:cNvPr id="5" name="Group 4">
            <a:extLst>
              <a:ext uri="{FF2B5EF4-FFF2-40B4-BE49-F238E27FC236}">
                <a16:creationId xmlns:a16="http://schemas.microsoft.com/office/drawing/2014/main" id="{E2B657DB-10DF-8D42-94E1-D9FB23E53E66}"/>
              </a:ext>
            </a:extLst>
          </p:cNvPr>
          <p:cNvGrpSpPr/>
          <p:nvPr/>
        </p:nvGrpSpPr>
        <p:grpSpPr>
          <a:xfrm>
            <a:off x="178591" y="4173376"/>
            <a:ext cx="4370682" cy="1340723"/>
            <a:chOff x="357179" y="1604773"/>
            <a:chExt cx="8429640" cy="2585824"/>
          </a:xfrm>
        </p:grpSpPr>
        <p:pic>
          <p:nvPicPr>
            <p:cNvPr id="11" name="Picture 10">
              <a:hlinkClick r:id="rId3"/>
              <a:extLst>
                <a:ext uri="{FF2B5EF4-FFF2-40B4-BE49-F238E27FC236}">
                  <a16:creationId xmlns:a16="http://schemas.microsoft.com/office/drawing/2014/main" id="{5EFADF1B-5C70-5749-A1D7-27E3308C24CE}"/>
                </a:ext>
              </a:extLst>
            </p:cNvPr>
            <p:cNvPicPr>
              <a:picLocks noChangeAspect="1"/>
            </p:cNvPicPr>
            <p:nvPr/>
          </p:nvPicPr>
          <p:blipFill rotWithShape="1">
            <a:blip r:embed="rId4">
              <a:extLst>
                <a:ext uri="{28A0092B-C50C-407E-A947-70E740481C1C}">
                  <a14:useLocalDpi xmlns:a14="http://schemas.microsoft.com/office/drawing/2010/main" val="0"/>
                </a:ext>
              </a:extLst>
            </a:blip>
            <a:srcRect l="5747" t="23086" r="6028" b="23988"/>
            <a:stretch/>
          </p:blipFill>
          <p:spPr>
            <a:xfrm>
              <a:off x="357179" y="1604773"/>
              <a:ext cx="3934025" cy="1684619"/>
            </a:xfrm>
            <a:prstGeom prst="rect">
              <a:avLst/>
            </a:prstGeom>
          </p:spPr>
        </p:pic>
        <p:pic>
          <p:nvPicPr>
            <p:cNvPr id="12" name="Picture 11">
              <a:hlinkClick r:id="rId5"/>
              <a:extLst>
                <a:ext uri="{FF2B5EF4-FFF2-40B4-BE49-F238E27FC236}">
                  <a16:creationId xmlns:a16="http://schemas.microsoft.com/office/drawing/2014/main" id="{1900656A-3665-6240-B9CB-73A47DD03F0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48417" y="1604773"/>
              <a:ext cx="3342779" cy="1684619"/>
            </a:xfrm>
            <a:prstGeom prst="rect">
              <a:avLst/>
            </a:prstGeom>
          </p:spPr>
        </p:pic>
        <p:sp>
          <p:nvSpPr>
            <p:cNvPr id="13" name="TextBox 12">
              <a:hlinkClick r:id="rId3"/>
              <a:extLst>
                <a:ext uri="{FF2B5EF4-FFF2-40B4-BE49-F238E27FC236}">
                  <a16:creationId xmlns:a16="http://schemas.microsoft.com/office/drawing/2014/main" id="{10C39B61-AC3F-8B4D-9340-B430E0D77006}"/>
                </a:ext>
              </a:extLst>
            </p:cNvPr>
            <p:cNvSpPr txBox="1"/>
            <p:nvPr/>
          </p:nvSpPr>
          <p:spPr>
            <a:xfrm>
              <a:off x="357179" y="3418913"/>
              <a:ext cx="3934026" cy="771684"/>
            </a:xfrm>
            <a:prstGeom prst="rect">
              <a:avLst/>
            </a:prstGeom>
            <a:noFill/>
          </p:spPr>
          <p:txBody>
            <a:bodyPr wrap="square" rtlCol="0">
              <a:spAutoFit/>
            </a:bodyPr>
            <a:lstStyle/>
            <a:p>
              <a:pPr algn="ctr"/>
              <a:r>
                <a:rPr lang="en-CA" sz="2000" dirty="0">
                  <a:solidFill>
                    <a:srgbClr val="59B999"/>
                  </a:solidFill>
                  <a:latin typeface="Gill Sans MT" panose="020B0502020104020203" pitchFamily="34" charset="0"/>
                  <a:hlinkClick r:id="rId3"/>
                </a:rPr>
                <a:t>ohrn.org</a:t>
              </a:r>
              <a:endParaRPr lang="en-CA" sz="2000" dirty="0">
                <a:solidFill>
                  <a:srgbClr val="59B999"/>
                </a:solidFill>
                <a:latin typeface="Gill Sans MT" panose="020B0502020104020203" pitchFamily="34" charset="0"/>
              </a:endParaRPr>
            </a:p>
          </p:txBody>
        </p:sp>
        <p:sp>
          <p:nvSpPr>
            <p:cNvPr id="14" name="TextBox 13">
              <a:hlinkClick r:id="rId5"/>
              <a:extLst>
                <a:ext uri="{FF2B5EF4-FFF2-40B4-BE49-F238E27FC236}">
                  <a16:creationId xmlns:a16="http://schemas.microsoft.com/office/drawing/2014/main" id="{D577615D-4D18-F44C-A68B-2DD26F8CE20F}"/>
                </a:ext>
              </a:extLst>
            </p:cNvPr>
            <p:cNvSpPr txBox="1"/>
            <p:nvPr/>
          </p:nvSpPr>
          <p:spPr>
            <a:xfrm>
              <a:off x="4852793" y="3418913"/>
              <a:ext cx="3934026" cy="771684"/>
            </a:xfrm>
            <a:prstGeom prst="rect">
              <a:avLst/>
            </a:prstGeom>
            <a:noFill/>
          </p:spPr>
          <p:txBody>
            <a:bodyPr wrap="square" rtlCol="0">
              <a:spAutoFit/>
            </a:bodyPr>
            <a:lstStyle/>
            <a:p>
              <a:pPr algn="ctr"/>
              <a:r>
                <a:rPr lang="en-CA" sz="2000" dirty="0">
                  <a:solidFill>
                    <a:srgbClr val="1288A8"/>
                  </a:solidFill>
                  <a:latin typeface="Gill Sans MT" panose="020B0502020104020203" pitchFamily="34" charset="0"/>
                  <a:hlinkClick r:id="rId5">
                    <a:extLst>
                      <a:ext uri="{A12FA001-AC4F-418D-AE19-62706E023703}">
                        <ahyp:hlinkClr xmlns:ahyp="http://schemas.microsoft.com/office/drawing/2018/hyperlinkcolor" val="tx"/>
                      </a:ext>
                    </a:extLst>
                  </a:hlinkClick>
                </a:rPr>
                <a:t>ohrdp.ca</a:t>
              </a:r>
              <a:endParaRPr lang="en-CA" sz="2000" dirty="0">
                <a:solidFill>
                  <a:srgbClr val="1288A8"/>
                </a:solidFill>
                <a:latin typeface="Gill Sans MT" panose="020B0502020104020203" pitchFamily="34" charset="0"/>
              </a:endParaRPr>
            </a:p>
          </p:txBody>
        </p:sp>
      </p:grpSp>
    </p:spTree>
    <p:extLst>
      <p:ext uri="{BB962C8B-B14F-4D97-AF65-F5344CB8AC3E}">
        <p14:creationId xmlns:p14="http://schemas.microsoft.com/office/powerpoint/2010/main" val="3015301794"/>
      </p:ext>
    </p:extLst>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87A82-A764-2243-95B7-74AA2398AF6B}"/>
              </a:ext>
            </a:extLst>
          </p:cNvPr>
          <p:cNvSpPr>
            <a:spLocks noGrp="1"/>
          </p:cNvSpPr>
          <p:nvPr>
            <p:ph type="sldNum" sz="quarter" idx="4"/>
          </p:nvPr>
        </p:nvSpPr>
        <p:spPr/>
        <p:txBody>
          <a:bodyPr/>
          <a:lstStyle/>
          <a:p>
            <a:fld id="{52937D8B-C867-664C-8FBD-C4848E51758B}" type="slidenum">
              <a:rPr lang="en-US" smtClean="0"/>
              <a:pPr/>
              <a:t>10</a:t>
            </a:fld>
            <a:endParaRPr lang="en-US" dirty="0"/>
          </a:p>
        </p:txBody>
      </p:sp>
      <p:sp>
        <p:nvSpPr>
          <p:cNvPr id="3" name="Title 1">
            <a:extLst>
              <a:ext uri="{FF2B5EF4-FFF2-40B4-BE49-F238E27FC236}">
                <a16:creationId xmlns:a16="http://schemas.microsoft.com/office/drawing/2014/main" id="{4BD869E8-2EE6-5E4C-942F-80A1A7904196}"/>
              </a:ext>
            </a:extLst>
          </p:cNvPr>
          <p:cNvSpPr txBox="1">
            <a:spLocks/>
          </p:cNvSpPr>
          <p:nvPr/>
        </p:nvSpPr>
        <p:spPr>
          <a:xfrm>
            <a:off x="-1" y="1428750"/>
            <a:ext cx="9144001" cy="4286250"/>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en-US" sz="2800" dirty="0">
                <a:ln w="12700">
                  <a:noFill/>
                </a:ln>
                <a:solidFill>
                  <a:srgbClr val="1288A8"/>
                </a:solidFill>
                <a:latin typeface="Gill Sans MT" panose="020B0502020104020203" pitchFamily="34" charset="0"/>
              </a:rPr>
              <a:t>Karen Lomax</a:t>
            </a:r>
          </a:p>
          <a:p>
            <a:pPr algn="ctr"/>
            <a:r>
              <a:rPr lang="en-US" sz="2800" b="0" i="1" dirty="0">
                <a:ln w="12700">
                  <a:noFill/>
                </a:ln>
                <a:solidFill>
                  <a:srgbClr val="1288A8"/>
                </a:solidFill>
                <a:latin typeface="Gill Sans MT" panose="020B0502020104020203" pitchFamily="34" charset="0"/>
              </a:rPr>
              <a:t>Overdose Prevention Coordinator</a:t>
            </a:r>
          </a:p>
          <a:p>
            <a:pPr algn="ctr"/>
            <a:r>
              <a:rPr lang="en-US" sz="2800" b="0" dirty="0">
                <a:ln w="12700">
                  <a:noFill/>
                </a:ln>
                <a:solidFill>
                  <a:srgbClr val="1288A8"/>
                </a:solidFill>
                <a:latin typeface="Gill Sans MT" panose="020B0502020104020203" pitchFamily="34" charset="0"/>
              </a:rPr>
              <a:t>ARCH Guelph</a:t>
            </a:r>
          </a:p>
        </p:txBody>
      </p:sp>
      <p:sp>
        <p:nvSpPr>
          <p:cNvPr id="4" name="TextBox 3">
            <a:extLst>
              <a:ext uri="{FF2B5EF4-FFF2-40B4-BE49-F238E27FC236}">
                <a16:creationId xmlns:a16="http://schemas.microsoft.com/office/drawing/2014/main" id="{35DB9248-F918-7343-BC75-32C1AB197C3A}"/>
              </a:ext>
            </a:extLst>
          </p:cNvPr>
          <p:cNvSpPr txBox="1"/>
          <p:nvPr/>
        </p:nvSpPr>
        <p:spPr>
          <a:xfrm>
            <a:off x="0" y="152400"/>
            <a:ext cx="9144000" cy="2308324"/>
          </a:xfrm>
          <a:prstGeom prst="rect">
            <a:avLst/>
          </a:prstGeom>
          <a:noFill/>
        </p:spPr>
        <p:txBody>
          <a:bodyPr wrap="square" rtlCol="0">
            <a:spAutoFit/>
          </a:bodyPr>
          <a:lstStyle/>
          <a:p>
            <a:pPr algn="ctr"/>
            <a:r>
              <a:rPr lang="en-US" sz="7200" b="1" i="1" dirty="0">
                <a:ln w="12700">
                  <a:noFill/>
                </a:ln>
                <a:solidFill>
                  <a:srgbClr val="1288A8"/>
                </a:solidFill>
                <a:latin typeface="Gill Sans MT" panose="020B0502020104020203" pitchFamily="34" charset="0"/>
              </a:rPr>
              <a:t>Message of Congratulations</a:t>
            </a:r>
          </a:p>
        </p:txBody>
      </p:sp>
    </p:spTree>
    <p:extLst>
      <p:ext uri="{BB962C8B-B14F-4D97-AF65-F5344CB8AC3E}">
        <p14:creationId xmlns:p14="http://schemas.microsoft.com/office/powerpoint/2010/main" val="102737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87A82-A764-2243-95B7-74AA2398AF6B}"/>
              </a:ext>
            </a:extLst>
          </p:cNvPr>
          <p:cNvSpPr>
            <a:spLocks noGrp="1"/>
          </p:cNvSpPr>
          <p:nvPr>
            <p:ph type="sldNum" sz="quarter" idx="4"/>
          </p:nvPr>
        </p:nvSpPr>
        <p:spPr/>
        <p:txBody>
          <a:bodyPr/>
          <a:lstStyle/>
          <a:p>
            <a:fld id="{52937D8B-C867-664C-8FBD-C4848E51758B}" type="slidenum">
              <a:rPr lang="en-US" smtClean="0"/>
              <a:pPr/>
              <a:t>11</a:t>
            </a:fld>
            <a:endParaRPr lang="en-US" dirty="0"/>
          </a:p>
        </p:txBody>
      </p:sp>
      <p:sp>
        <p:nvSpPr>
          <p:cNvPr id="5" name="Title 1">
            <a:extLst>
              <a:ext uri="{FF2B5EF4-FFF2-40B4-BE49-F238E27FC236}">
                <a16:creationId xmlns:a16="http://schemas.microsoft.com/office/drawing/2014/main" id="{05E31A59-A68C-7946-BECB-49F2E40EF5B2}"/>
              </a:ext>
            </a:extLst>
          </p:cNvPr>
          <p:cNvSpPr txBox="1">
            <a:spLocks/>
          </p:cNvSpPr>
          <p:nvPr/>
        </p:nvSpPr>
        <p:spPr>
          <a:xfrm>
            <a:off x="-1" y="0"/>
            <a:ext cx="9144001" cy="5715000"/>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en-US" sz="2800" dirty="0">
                <a:ln w="12700">
                  <a:noFill/>
                </a:ln>
                <a:solidFill>
                  <a:srgbClr val="1288A8"/>
                </a:solidFill>
                <a:latin typeface="Gill Sans MT" panose="020B0502020104020203" pitchFamily="34" charset="0"/>
              </a:rPr>
              <a:t>Nadia Zurba</a:t>
            </a:r>
          </a:p>
          <a:p>
            <a:pPr algn="ctr"/>
            <a:r>
              <a:rPr lang="en-US" sz="2800" b="0" i="1" dirty="0">
                <a:ln w="12700">
                  <a:noFill/>
                </a:ln>
                <a:solidFill>
                  <a:srgbClr val="1288A8"/>
                </a:solidFill>
                <a:latin typeface="Gill Sans MT" panose="020B0502020104020203" pitchFamily="34" charset="0"/>
              </a:rPr>
              <a:t>Manager</a:t>
            </a:r>
          </a:p>
          <a:p>
            <a:pPr algn="ctr"/>
            <a:r>
              <a:rPr lang="en-US" sz="2800" b="0" dirty="0">
                <a:ln w="12700">
                  <a:noFill/>
                </a:ln>
                <a:solidFill>
                  <a:srgbClr val="1288A8"/>
                </a:solidFill>
                <a:latin typeface="Gill Sans MT" panose="020B0502020104020203" pitchFamily="34" charset="0"/>
              </a:rPr>
              <a:t>Ontario Harm Reduction Distribution Program </a:t>
            </a:r>
          </a:p>
        </p:txBody>
      </p:sp>
      <p:sp>
        <p:nvSpPr>
          <p:cNvPr id="6" name="TextBox 5">
            <a:extLst>
              <a:ext uri="{FF2B5EF4-FFF2-40B4-BE49-F238E27FC236}">
                <a16:creationId xmlns:a16="http://schemas.microsoft.com/office/drawing/2014/main" id="{5DD17C25-B14A-A54D-AFB4-9AD5C40A5136}"/>
              </a:ext>
            </a:extLst>
          </p:cNvPr>
          <p:cNvSpPr txBox="1"/>
          <p:nvPr/>
        </p:nvSpPr>
        <p:spPr>
          <a:xfrm>
            <a:off x="0" y="152400"/>
            <a:ext cx="9144000" cy="1200329"/>
          </a:xfrm>
          <a:prstGeom prst="rect">
            <a:avLst/>
          </a:prstGeom>
          <a:noFill/>
        </p:spPr>
        <p:txBody>
          <a:bodyPr wrap="square" rtlCol="0">
            <a:spAutoFit/>
          </a:bodyPr>
          <a:lstStyle/>
          <a:p>
            <a:pPr algn="ctr"/>
            <a:r>
              <a:rPr lang="en-US" sz="7200" b="1" i="1" dirty="0">
                <a:ln w="12700">
                  <a:noFill/>
                </a:ln>
                <a:solidFill>
                  <a:srgbClr val="1288A8"/>
                </a:solidFill>
                <a:latin typeface="Gill Sans MT" panose="020B0502020104020203" pitchFamily="34" charset="0"/>
              </a:rPr>
              <a:t>Project Overview</a:t>
            </a:r>
          </a:p>
        </p:txBody>
      </p:sp>
    </p:spTree>
    <p:extLst>
      <p:ext uri="{BB962C8B-B14F-4D97-AF65-F5344CB8AC3E}">
        <p14:creationId xmlns:p14="http://schemas.microsoft.com/office/powerpoint/2010/main" val="112965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FD22EB-E104-0547-BCCA-EF002F6A0076}"/>
              </a:ext>
            </a:extLst>
          </p:cNvPr>
          <p:cNvSpPr>
            <a:spLocks noGrp="1"/>
          </p:cNvSpPr>
          <p:nvPr>
            <p:ph type="sldNum" sz="quarter" idx="4"/>
          </p:nvPr>
        </p:nvSpPr>
        <p:spPr/>
        <p:txBody>
          <a:bodyPr/>
          <a:lstStyle/>
          <a:p>
            <a:fld id="{52937D8B-C867-664C-8FBD-C4848E51758B}" type="slidenum">
              <a:rPr lang="en-US" smtClean="0"/>
              <a:pPr/>
              <a:t>12</a:t>
            </a:fld>
            <a:endParaRPr lang="en-US" dirty="0"/>
          </a:p>
        </p:txBody>
      </p:sp>
      <p:sp>
        <p:nvSpPr>
          <p:cNvPr id="3" name="Title 1">
            <a:extLst>
              <a:ext uri="{FF2B5EF4-FFF2-40B4-BE49-F238E27FC236}">
                <a16:creationId xmlns:a16="http://schemas.microsoft.com/office/drawing/2014/main" id="{E5C92588-1F17-BF45-BA74-22EF4AA05B39}"/>
              </a:ext>
            </a:extLst>
          </p:cNvPr>
          <p:cNvSpPr txBox="1">
            <a:spLocks/>
          </p:cNvSpPr>
          <p:nvPr/>
        </p:nvSpPr>
        <p:spPr>
          <a:xfrm>
            <a:off x="-1" y="0"/>
            <a:ext cx="9144001" cy="5715000"/>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en-US" sz="2800" dirty="0">
                <a:ln w="12700">
                  <a:noFill/>
                </a:ln>
                <a:solidFill>
                  <a:srgbClr val="1288A8"/>
                </a:solidFill>
                <a:latin typeface="Gill Sans MT" panose="020B0502020104020203" pitchFamily="34" charset="0"/>
              </a:rPr>
              <a:t>Denise Beaumont</a:t>
            </a:r>
          </a:p>
          <a:p>
            <a:pPr algn="ctr"/>
            <a:r>
              <a:rPr lang="en-US" sz="2800" b="0" i="1" dirty="0">
                <a:ln w="12700">
                  <a:noFill/>
                </a:ln>
                <a:solidFill>
                  <a:srgbClr val="1288A8"/>
                </a:solidFill>
                <a:latin typeface="Gill Sans MT" panose="020B0502020104020203" pitchFamily="34" charset="0"/>
              </a:rPr>
              <a:t>Inventory Analyst</a:t>
            </a:r>
          </a:p>
          <a:p>
            <a:pPr algn="ctr"/>
            <a:r>
              <a:rPr lang="en-US" sz="2800" b="0" dirty="0">
                <a:ln w="12700">
                  <a:noFill/>
                </a:ln>
                <a:solidFill>
                  <a:srgbClr val="1288A8"/>
                </a:solidFill>
                <a:latin typeface="Gill Sans MT" panose="020B0502020104020203" pitchFamily="34" charset="0"/>
              </a:rPr>
              <a:t>Ontario Harm Reduction Distribution Program</a:t>
            </a:r>
          </a:p>
        </p:txBody>
      </p:sp>
      <p:sp>
        <p:nvSpPr>
          <p:cNvPr id="4" name="TextBox 3">
            <a:extLst>
              <a:ext uri="{FF2B5EF4-FFF2-40B4-BE49-F238E27FC236}">
                <a16:creationId xmlns:a16="http://schemas.microsoft.com/office/drawing/2014/main" id="{4EEEEA58-727D-5C44-9A22-FA03A2C7DF13}"/>
              </a:ext>
            </a:extLst>
          </p:cNvPr>
          <p:cNvSpPr txBox="1"/>
          <p:nvPr/>
        </p:nvSpPr>
        <p:spPr>
          <a:xfrm>
            <a:off x="0" y="152400"/>
            <a:ext cx="9144000" cy="1200329"/>
          </a:xfrm>
          <a:prstGeom prst="rect">
            <a:avLst/>
          </a:prstGeom>
          <a:noFill/>
        </p:spPr>
        <p:txBody>
          <a:bodyPr wrap="square" rtlCol="0">
            <a:spAutoFit/>
          </a:bodyPr>
          <a:lstStyle/>
          <a:p>
            <a:pPr algn="ctr"/>
            <a:r>
              <a:rPr lang="en-US" sz="7200" b="1" i="1" dirty="0">
                <a:ln w="12700">
                  <a:noFill/>
                </a:ln>
                <a:solidFill>
                  <a:srgbClr val="1288A8"/>
                </a:solidFill>
                <a:latin typeface="Gill Sans MT" panose="020B0502020104020203" pitchFamily="34" charset="0"/>
              </a:rPr>
              <a:t>Voices from the Field</a:t>
            </a:r>
          </a:p>
        </p:txBody>
      </p:sp>
    </p:spTree>
    <p:extLst>
      <p:ext uri="{BB962C8B-B14F-4D97-AF65-F5344CB8AC3E}">
        <p14:creationId xmlns:p14="http://schemas.microsoft.com/office/powerpoint/2010/main" val="139087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0447BF-1061-DD4C-9D0F-B99FFA1FEC53}"/>
              </a:ext>
            </a:extLst>
          </p:cNvPr>
          <p:cNvPicPr>
            <a:picLocks noChangeAspect="1"/>
          </p:cNvPicPr>
          <p:nvPr/>
        </p:nvPicPr>
        <p:blipFill rotWithShape="1">
          <a:blip r:embed="rId2">
            <a:extLst>
              <a:ext uri="{28A0092B-C50C-407E-A947-70E740481C1C}">
                <a14:useLocalDpi xmlns:a14="http://schemas.microsoft.com/office/drawing/2010/main" val="0"/>
              </a:ext>
            </a:extLst>
          </a:blip>
          <a:srcRect l="9208"/>
          <a:stretch/>
        </p:blipFill>
        <p:spPr>
          <a:xfrm>
            <a:off x="2374258" y="-699737"/>
            <a:ext cx="7442173" cy="6843863"/>
          </a:xfrm>
          <a:prstGeom prst="rect">
            <a:avLst/>
          </a:prstGeom>
        </p:spPr>
      </p:pic>
      <p:sp>
        <p:nvSpPr>
          <p:cNvPr id="2" name="Title 1">
            <a:extLst>
              <a:ext uri="{FF2B5EF4-FFF2-40B4-BE49-F238E27FC236}">
                <a16:creationId xmlns:a16="http://schemas.microsoft.com/office/drawing/2014/main" id="{E59BB71D-A188-3B47-AD04-171A463FCA47}"/>
              </a:ext>
            </a:extLst>
          </p:cNvPr>
          <p:cNvSpPr>
            <a:spLocks noGrp="1"/>
          </p:cNvSpPr>
          <p:nvPr>
            <p:ph type="title"/>
          </p:nvPr>
        </p:nvSpPr>
        <p:spPr/>
        <p:txBody>
          <a:bodyPr/>
          <a:lstStyle/>
          <a:p>
            <a:r>
              <a:rPr lang="en-US" i="1" dirty="0">
                <a:ln w="12700">
                  <a:noFill/>
                </a:ln>
                <a:latin typeface="Gill Sans MT" panose="020B0502020104020203" pitchFamily="34" charset="0"/>
              </a:rPr>
              <a:t>Focus Groups</a:t>
            </a:r>
            <a:endParaRPr lang="en-US" dirty="0"/>
          </a:p>
        </p:txBody>
      </p:sp>
      <p:sp>
        <p:nvSpPr>
          <p:cNvPr id="5" name="Text Placeholder 2">
            <a:extLst>
              <a:ext uri="{FF2B5EF4-FFF2-40B4-BE49-F238E27FC236}">
                <a16:creationId xmlns:a16="http://schemas.microsoft.com/office/drawing/2014/main" id="{2F315AF1-4B0C-ED4E-A436-4A65244089C8}"/>
              </a:ext>
            </a:extLst>
          </p:cNvPr>
          <p:cNvSpPr>
            <a:spLocks noGrp="1"/>
          </p:cNvSpPr>
          <p:nvPr>
            <p:ph type="body" sz="quarter" idx="10"/>
          </p:nvPr>
        </p:nvSpPr>
        <p:spPr>
          <a:xfrm>
            <a:off x="398206" y="1701209"/>
            <a:ext cx="8229599" cy="3774558"/>
          </a:xfrm>
        </p:spPr>
        <p:txBody>
          <a:bodyPr>
            <a:normAutofit/>
          </a:bodyPr>
          <a:lstStyle/>
          <a:p>
            <a:pPr algn="ctr"/>
            <a:r>
              <a:rPr lang="en-US" sz="3200" b="1" dirty="0">
                <a:ln w="12700">
                  <a:noFill/>
                </a:ln>
                <a:latin typeface="Gill Sans MT" panose="020B0502020104020203" pitchFamily="34" charset="0"/>
              </a:rPr>
              <a:t>London   Guelph   Toronto   Owen Sound   </a:t>
            </a:r>
          </a:p>
          <a:p>
            <a:pPr algn="ctr"/>
            <a:r>
              <a:rPr lang="en-US" sz="3200" b="1" dirty="0" err="1">
                <a:ln w="12700">
                  <a:noFill/>
                </a:ln>
                <a:latin typeface="Gill Sans MT" panose="020B0502020104020203" pitchFamily="34" charset="0"/>
              </a:rPr>
              <a:t>Kenora</a:t>
            </a:r>
            <a:r>
              <a:rPr lang="en-US" sz="3200" b="1" dirty="0">
                <a:ln w="12700">
                  <a:noFill/>
                </a:ln>
                <a:latin typeface="Gill Sans MT" panose="020B0502020104020203" pitchFamily="34" charset="0"/>
              </a:rPr>
              <a:t>   Kingston   Cornwall   Brockville </a:t>
            </a:r>
          </a:p>
          <a:p>
            <a:pPr algn="ctr"/>
            <a:endParaRPr lang="en-US" sz="1400" dirty="0">
              <a:ln w="12700">
                <a:noFill/>
              </a:ln>
              <a:latin typeface="Gill Sans MT" panose="020B0502020104020203" pitchFamily="34" charset="0"/>
            </a:endParaRPr>
          </a:p>
          <a:p>
            <a:pPr algn="ctr"/>
            <a:endParaRPr lang="en-US" sz="2400" dirty="0">
              <a:ln w="12700">
                <a:noFill/>
              </a:ln>
              <a:latin typeface="Gill Sans MT" panose="020B0502020104020203" pitchFamily="34" charset="0"/>
            </a:endParaRPr>
          </a:p>
          <a:p>
            <a:pPr algn="ctr"/>
            <a:endParaRPr lang="en-US" sz="2400" dirty="0">
              <a:ln w="12700">
                <a:noFill/>
              </a:ln>
              <a:latin typeface="Gill Sans MT" panose="020B0502020104020203" pitchFamily="34" charset="0"/>
            </a:endParaRPr>
          </a:p>
          <a:p>
            <a:pPr algn="ctr"/>
            <a:endParaRPr lang="en-US" sz="2400" dirty="0">
              <a:ln w="12700">
                <a:noFill/>
              </a:ln>
              <a:latin typeface="Gill Sans MT" panose="020B0502020104020203" pitchFamily="34" charset="0"/>
            </a:endParaRPr>
          </a:p>
          <a:p>
            <a:pPr algn="ctr"/>
            <a:r>
              <a:rPr lang="en-US" sz="2400" dirty="0">
                <a:ln w="12700">
                  <a:noFill/>
                </a:ln>
                <a:latin typeface="Gill Sans MT" panose="020B0502020104020203" pitchFamily="34" charset="0"/>
              </a:rPr>
              <a:t>8 groups with frontline staff</a:t>
            </a:r>
          </a:p>
          <a:p>
            <a:pPr algn="ctr"/>
            <a:r>
              <a:rPr lang="en-US" sz="2400" dirty="0">
                <a:ln w="12700">
                  <a:noFill/>
                </a:ln>
                <a:latin typeface="Gill Sans MT" panose="020B0502020104020203" pitchFamily="34" charset="0"/>
              </a:rPr>
              <a:t>8 groups with clients</a:t>
            </a:r>
          </a:p>
        </p:txBody>
      </p:sp>
    </p:spTree>
    <p:extLst>
      <p:ext uri="{BB962C8B-B14F-4D97-AF65-F5344CB8AC3E}">
        <p14:creationId xmlns:p14="http://schemas.microsoft.com/office/powerpoint/2010/main" val="195125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A133-E410-3248-AB6D-B7B801A357A5}"/>
              </a:ext>
            </a:extLst>
          </p:cNvPr>
          <p:cNvSpPr>
            <a:spLocks noGrp="1"/>
          </p:cNvSpPr>
          <p:nvPr>
            <p:ph type="title"/>
          </p:nvPr>
        </p:nvSpPr>
        <p:spPr/>
        <p:txBody>
          <a:bodyPr/>
          <a:lstStyle/>
          <a:p>
            <a:r>
              <a:rPr lang="en-US" i="1" dirty="0">
                <a:ln w="12700">
                  <a:noFill/>
                </a:ln>
                <a:latin typeface="Gill Sans MT" panose="020B0502020104020203" pitchFamily="34" charset="0"/>
              </a:rPr>
              <a:t>Focus Group Learnings</a:t>
            </a:r>
            <a:endParaRPr lang="en-US" dirty="0"/>
          </a:p>
        </p:txBody>
      </p:sp>
      <p:sp>
        <p:nvSpPr>
          <p:cNvPr id="3" name="Text Placeholder 2">
            <a:extLst>
              <a:ext uri="{FF2B5EF4-FFF2-40B4-BE49-F238E27FC236}">
                <a16:creationId xmlns:a16="http://schemas.microsoft.com/office/drawing/2014/main" id="{E38B900B-BE23-F040-947B-62A5AD3E8A50}"/>
              </a:ext>
            </a:extLst>
          </p:cNvPr>
          <p:cNvSpPr>
            <a:spLocks noGrp="1"/>
          </p:cNvSpPr>
          <p:nvPr>
            <p:ph type="body" sz="quarter" idx="10"/>
          </p:nvPr>
        </p:nvSpPr>
        <p:spPr/>
        <p:txBody>
          <a:bodyPr>
            <a:normAutofit/>
          </a:bodyPr>
          <a:lstStyle/>
          <a:p>
            <a:pPr marL="457200" indent="-457200">
              <a:buFont typeface="Arial" panose="020B0604020202020204" pitchFamily="34" charset="0"/>
              <a:buChar char="•"/>
            </a:pPr>
            <a:r>
              <a:rPr lang="en-US" sz="2000" dirty="0">
                <a:ln w="12700">
                  <a:noFill/>
                </a:ln>
                <a:latin typeface="Gill Sans MT" panose="020B0502020104020203" pitchFamily="34" charset="0"/>
              </a:rPr>
              <a:t>Insight into how harm reduction supplies are ordered and distributed  </a:t>
            </a:r>
          </a:p>
          <a:p>
            <a:pPr marL="457200" indent="-457200">
              <a:buFont typeface="Arial" panose="020B0604020202020204" pitchFamily="34" charset="0"/>
              <a:buChar char="•"/>
            </a:pPr>
            <a:r>
              <a:rPr lang="en-US" sz="2000" dirty="0">
                <a:ln w="12700">
                  <a:noFill/>
                </a:ln>
                <a:latin typeface="Gill Sans MT" panose="020B0502020104020203" pitchFamily="34" charset="0"/>
              </a:rPr>
              <a:t>The Best Practice Recommendations for Harm Reduction Programs (BPRs) plays an important role in service planning and distribution of supplies and education</a:t>
            </a:r>
          </a:p>
          <a:p>
            <a:pPr marL="457200" indent="-457200">
              <a:buFont typeface="Arial" panose="020B0604020202020204" pitchFamily="34" charset="0"/>
              <a:buChar char="•"/>
            </a:pPr>
            <a:r>
              <a:rPr lang="en-US" sz="2000" dirty="0">
                <a:ln w="12700">
                  <a:noFill/>
                </a:ln>
                <a:latin typeface="Gill Sans MT" panose="020B0502020104020203" pitchFamily="34" charset="0"/>
              </a:rPr>
              <a:t>Client population can not only be different from region to region, but in different towns within a region.</a:t>
            </a:r>
          </a:p>
          <a:p>
            <a:pPr marL="457200" indent="-457200">
              <a:buFont typeface="Arial" panose="020B0604020202020204" pitchFamily="34" charset="0"/>
              <a:buChar char="•"/>
            </a:pPr>
            <a:r>
              <a:rPr lang="en-US" sz="2000" dirty="0">
                <a:ln w="12700">
                  <a:noFill/>
                </a:ln>
                <a:latin typeface="Gill Sans MT" panose="020B0502020104020203" pitchFamily="34" charset="0"/>
              </a:rPr>
              <a:t>Variance in staffing models</a:t>
            </a:r>
          </a:p>
          <a:p>
            <a:pPr marL="457200" indent="-457200">
              <a:buFont typeface="Arial" panose="020B0604020202020204" pitchFamily="34" charset="0"/>
              <a:buChar char="•"/>
            </a:pPr>
            <a:r>
              <a:rPr lang="en-US" sz="2000" dirty="0">
                <a:ln w="12700">
                  <a:noFill/>
                </a:ln>
                <a:latin typeface="Gill Sans MT" panose="020B0502020104020203" pitchFamily="34" charset="0"/>
              </a:rPr>
              <a:t>Scope of harm reduction services varies from site to site</a:t>
            </a:r>
          </a:p>
          <a:p>
            <a:pPr marL="457200" indent="-457200">
              <a:buFont typeface="Arial" panose="020B0604020202020204" pitchFamily="34" charset="0"/>
              <a:buChar char="•"/>
            </a:pPr>
            <a:r>
              <a:rPr lang="en-US" sz="2000" dirty="0">
                <a:ln w="12700">
                  <a:noFill/>
                </a:ln>
                <a:latin typeface="Gill Sans MT" panose="020B0502020104020203" pitchFamily="34" charset="0"/>
              </a:rPr>
              <a:t>Harm reduction training for new frontline staff in the majority of places is very informal </a:t>
            </a:r>
          </a:p>
        </p:txBody>
      </p:sp>
    </p:spTree>
    <p:extLst>
      <p:ext uri="{BB962C8B-B14F-4D97-AF65-F5344CB8AC3E}">
        <p14:creationId xmlns:p14="http://schemas.microsoft.com/office/powerpoint/2010/main" val="8369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8C5851-8800-484B-AB77-9EC04B39D07E}"/>
              </a:ext>
            </a:extLst>
          </p:cNvPr>
          <p:cNvSpPr>
            <a:spLocks noGrp="1"/>
          </p:cNvSpPr>
          <p:nvPr>
            <p:ph type="sldNum" sz="quarter" idx="4"/>
          </p:nvPr>
        </p:nvSpPr>
        <p:spPr/>
        <p:txBody>
          <a:bodyPr/>
          <a:lstStyle/>
          <a:p>
            <a:fld id="{52937D8B-C867-664C-8FBD-C4848E51758B}" type="slidenum">
              <a:rPr lang="en-US" smtClean="0"/>
              <a:pPr/>
              <a:t>15</a:t>
            </a:fld>
            <a:endParaRPr lang="en-US" dirty="0"/>
          </a:p>
        </p:txBody>
      </p:sp>
      <p:sp>
        <p:nvSpPr>
          <p:cNvPr id="3" name="Title 1">
            <a:extLst>
              <a:ext uri="{FF2B5EF4-FFF2-40B4-BE49-F238E27FC236}">
                <a16:creationId xmlns:a16="http://schemas.microsoft.com/office/drawing/2014/main" id="{D7B0C26B-48B8-3C4D-B110-770170CC764D}"/>
              </a:ext>
            </a:extLst>
          </p:cNvPr>
          <p:cNvSpPr txBox="1">
            <a:spLocks/>
          </p:cNvSpPr>
          <p:nvPr/>
        </p:nvSpPr>
        <p:spPr>
          <a:xfrm>
            <a:off x="-1" y="1379764"/>
            <a:ext cx="9144001" cy="4335236"/>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fr-FR" sz="2800" dirty="0">
                <a:ln w="12700">
                  <a:noFill/>
                </a:ln>
                <a:solidFill>
                  <a:srgbClr val="1288A8"/>
                </a:solidFill>
                <a:latin typeface="Gill Sans MT" panose="020B0502020104020203" pitchFamily="34" charset="0"/>
              </a:rPr>
              <a:t>Josée Conway</a:t>
            </a:r>
          </a:p>
          <a:p>
            <a:pPr algn="ctr"/>
            <a:r>
              <a:rPr lang="fr-FR" sz="2800" b="0" i="1" dirty="0">
                <a:ln w="12700">
                  <a:noFill/>
                </a:ln>
                <a:solidFill>
                  <a:srgbClr val="1288A8"/>
                </a:solidFill>
                <a:latin typeface="Gill Sans MT" panose="020B0502020104020203" pitchFamily="34" charset="0"/>
              </a:rPr>
              <a:t>Operations </a:t>
            </a:r>
            <a:r>
              <a:rPr lang="fr-FR" sz="2800" b="0" i="1" dirty="0" err="1">
                <a:ln w="12700">
                  <a:noFill/>
                </a:ln>
                <a:solidFill>
                  <a:srgbClr val="1288A8"/>
                </a:solidFill>
                <a:latin typeface="Gill Sans MT" panose="020B0502020104020203" pitchFamily="34" charset="0"/>
              </a:rPr>
              <a:t>Coordinator</a:t>
            </a:r>
            <a:endParaRPr lang="fr-FR" sz="2800" b="0" i="1" dirty="0">
              <a:ln w="12700">
                <a:noFill/>
              </a:ln>
              <a:solidFill>
                <a:srgbClr val="1288A8"/>
              </a:solidFill>
              <a:latin typeface="Gill Sans MT" panose="020B0502020104020203" pitchFamily="34" charset="0"/>
            </a:endParaRPr>
          </a:p>
          <a:p>
            <a:pPr algn="ctr"/>
            <a:r>
              <a:rPr lang="fr-FR" sz="2800" b="0" dirty="0">
                <a:ln w="12700">
                  <a:noFill/>
                </a:ln>
                <a:solidFill>
                  <a:srgbClr val="1288A8"/>
                </a:solidFill>
                <a:latin typeface="Gill Sans MT" panose="020B0502020104020203" pitchFamily="34" charset="0"/>
              </a:rPr>
              <a:t>Ontario Harm Reduction Distribution Program </a:t>
            </a:r>
            <a:endParaRPr lang="en-US" sz="2800" b="0" dirty="0">
              <a:ln w="12700">
                <a:noFill/>
              </a:ln>
              <a:solidFill>
                <a:srgbClr val="1288A8"/>
              </a:solidFill>
              <a:latin typeface="Gill Sans MT" panose="020B0502020104020203" pitchFamily="34" charset="0"/>
            </a:endParaRPr>
          </a:p>
        </p:txBody>
      </p:sp>
      <p:sp>
        <p:nvSpPr>
          <p:cNvPr id="4" name="TextBox 3">
            <a:extLst>
              <a:ext uri="{FF2B5EF4-FFF2-40B4-BE49-F238E27FC236}">
                <a16:creationId xmlns:a16="http://schemas.microsoft.com/office/drawing/2014/main" id="{9FF069AA-B834-2849-B98F-E08894794F16}"/>
              </a:ext>
            </a:extLst>
          </p:cNvPr>
          <p:cNvSpPr txBox="1"/>
          <p:nvPr/>
        </p:nvSpPr>
        <p:spPr>
          <a:xfrm>
            <a:off x="0" y="152400"/>
            <a:ext cx="9144000" cy="2308324"/>
          </a:xfrm>
          <a:prstGeom prst="rect">
            <a:avLst/>
          </a:prstGeom>
          <a:noFill/>
        </p:spPr>
        <p:txBody>
          <a:bodyPr wrap="square" rtlCol="0">
            <a:spAutoFit/>
          </a:bodyPr>
          <a:lstStyle/>
          <a:p>
            <a:pPr algn="ctr"/>
            <a:r>
              <a:rPr lang="en-US" sz="7200" b="1" i="1" dirty="0">
                <a:ln w="12700">
                  <a:noFill/>
                </a:ln>
                <a:solidFill>
                  <a:srgbClr val="1288A8"/>
                </a:solidFill>
                <a:latin typeface="Gill Sans MT" panose="020B0502020104020203" pitchFamily="34" charset="0"/>
              </a:rPr>
              <a:t>Components of the Guide</a:t>
            </a:r>
          </a:p>
        </p:txBody>
      </p:sp>
    </p:spTree>
    <p:extLst>
      <p:ext uri="{BB962C8B-B14F-4D97-AF65-F5344CB8AC3E}">
        <p14:creationId xmlns:p14="http://schemas.microsoft.com/office/powerpoint/2010/main" val="213176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FBE1DE-52A4-4E4E-BFAF-646C35CBE88E}"/>
              </a:ext>
            </a:extLst>
          </p:cNvPr>
          <p:cNvSpPr>
            <a:spLocks noGrp="1"/>
          </p:cNvSpPr>
          <p:nvPr>
            <p:ph type="sldNum" sz="quarter" idx="4"/>
          </p:nvPr>
        </p:nvSpPr>
        <p:spPr/>
        <p:txBody>
          <a:bodyPr/>
          <a:lstStyle/>
          <a:p>
            <a:fld id="{52937D8B-C867-664C-8FBD-C4848E51758B}" type="slidenum">
              <a:rPr lang="en-US" smtClean="0"/>
              <a:pPr/>
              <a:t>16</a:t>
            </a:fld>
            <a:endParaRPr lang="en-US" dirty="0"/>
          </a:p>
        </p:txBody>
      </p:sp>
      <p:pic>
        <p:nvPicPr>
          <p:cNvPr id="3" name="Picture 2">
            <a:extLst>
              <a:ext uri="{FF2B5EF4-FFF2-40B4-BE49-F238E27FC236}">
                <a16:creationId xmlns:a16="http://schemas.microsoft.com/office/drawing/2014/main" id="{6C643CDE-2510-604A-8518-F87C7A537B5B}"/>
              </a:ext>
            </a:extLst>
          </p:cNvPr>
          <p:cNvPicPr>
            <a:picLocks noChangeAspect="1"/>
          </p:cNvPicPr>
          <p:nvPr/>
        </p:nvPicPr>
        <p:blipFill rotWithShape="1">
          <a:blip r:embed="rId2"/>
          <a:srcRect r="469"/>
          <a:stretch/>
        </p:blipFill>
        <p:spPr>
          <a:xfrm>
            <a:off x="514817" y="285750"/>
            <a:ext cx="8076290" cy="5143500"/>
          </a:xfrm>
          <a:prstGeom prst="rect">
            <a:avLst/>
          </a:prstGeom>
        </p:spPr>
      </p:pic>
    </p:spTree>
    <p:extLst>
      <p:ext uri="{BB962C8B-B14F-4D97-AF65-F5344CB8AC3E}">
        <p14:creationId xmlns:p14="http://schemas.microsoft.com/office/powerpoint/2010/main" val="151053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FBE1DE-52A4-4E4E-BFAF-646C35CBE88E}"/>
              </a:ext>
            </a:extLst>
          </p:cNvPr>
          <p:cNvSpPr>
            <a:spLocks noGrp="1"/>
          </p:cNvSpPr>
          <p:nvPr>
            <p:ph type="sldNum" sz="quarter" idx="4"/>
          </p:nvPr>
        </p:nvSpPr>
        <p:spPr/>
        <p:txBody>
          <a:bodyPr/>
          <a:lstStyle/>
          <a:p>
            <a:fld id="{52937D8B-C867-664C-8FBD-C4848E51758B}" type="slidenum">
              <a:rPr lang="en-US" smtClean="0"/>
              <a:pPr/>
              <a:t>17</a:t>
            </a:fld>
            <a:endParaRPr lang="en-US" dirty="0"/>
          </a:p>
        </p:txBody>
      </p:sp>
      <p:pic>
        <p:nvPicPr>
          <p:cNvPr id="3" name="Picture 2">
            <a:extLst>
              <a:ext uri="{FF2B5EF4-FFF2-40B4-BE49-F238E27FC236}">
                <a16:creationId xmlns:a16="http://schemas.microsoft.com/office/drawing/2014/main" id="{842A4652-0F5D-5A4A-81E0-27009608028E}"/>
              </a:ext>
            </a:extLst>
          </p:cNvPr>
          <p:cNvPicPr>
            <a:picLocks noChangeAspect="1"/>
          </p:cNvPicPr>
          <p:nvPr/>
        </p:nvPicPr>
        <p:blipFill>
          <a:blip r:embed="rId2"/>
          <a:stretch>
            <a:fillRect/>
          </a:stretch>
        </p:blipFill>
        <p:spPr>
          <a:xfrm>
            <a:off x="504836" y="285750"/>
            <a:ext cx="8134328" cy="5143500"/>
          </a:xfrm>
          <a:prstGeom prst="rect">
            <a:avLst/>
          </a:prstGeom>
        </p:spPr>
      </p:pic>
    </p:spTree>
    <p:extLst>
      <p:ext uri="{BB962C8B-B14F-4D97-AF65-F5344CB8AC3E}">
        <p14:creationId xmlns:p14="http://schemas.microsoft.com/office/powerpoint/2010/main" val="3612176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FBE1DE-52A4-4E4E-BFAF-646C35CBE88E}"/>
              </a:ext>
            </a:extLst>
          </p:cNvPr>
          <p:cNvSpPr>
            <a:spLocks noGrp="1"/>
          </p:cNvSpPr>
          <p:nvPr>
            <p:ph type="sldNum" sz="quarter" idx="4294967295"/>
          </p:nvPr>
        </p:nvSpPr>
        <p:spPr>
          <a:xfrm>
            <a:off x="7086600" y="5297488"/>
            <a:ext cx="2057400" cy="303212"/>
          </a:xfrm>
        </p:spPr>
        <p:txBody>
          <a:bodyPr/>
          <a:lstStyle/>
          <a:p>
            <a:fld id="{52937D8B-C867-664C-8FBD-C4848E51758B}" type="slidenum">
              <a:rPr lang="en-US" smtClean="0"/>
              <a:pPr/>
              <a:t>18</a:t>
            </a:fld>
            <a:endParaRPr lang="en-US" dirty="0"/>
          </a:p>
        </p:txBody>
      </p:sp>
      <p:grpSp>
        <p:nvGrpSpPr>
          <p:cNvPr id="3" name="Group 2">
            <a:extLst>
              <a:ext uri="{FF2B5EF4-FFF2-40B4-BE49-F238E27FC236}">
                <a16:creationId xmlns:a16="http://schemas.microsoft.com/office/drawing/2014/main" id="{BCC66A1B-9BA7-9646-9869-2410A7774A62}"/>
              </a:ext>
            </a:extLst>
          </p:cNvPr>
          <p:cNvGrpSpPr/>
          <p:nvPr/>
        </p:nvGrpSpPr>
        <p:grpSpPr>
          <a:xfrm>
            <a:off x="2409502" y="285751"/>
            <a:ext cx="3869441" cy="4621004"/>
            <a:chOff x="3305835" y="-148470"/>
            <a:chExt cx="5159254" cy="6161339"/>
          </a:xfrm>
        </p:grpSpPr>
        <p:pic>
          <p:nvPicPr>
            <p:cNvPr id="4" name="Picture 3">
              <a:extLst>
                <a:ext uri="{FF2B5EF4-FFF2-40B4-BE49-F238E27FC236}">
                  <a16:creationId xmlns:a16="http://schemas.microsoft.com/office/drawing/2014/main" id="{99A6090C-9E9B-2342-AAD0-94C82701EFA9}"/>
                </a:ext>
              </a:extLst>
            </p:cNvPr>
            <p:cNvPicPr>
              <a:picLocks noChangeAspect="1"/>
            </p:cNvPicPr>
            <p:nvPr/>
          </p:nvPicPr>
          <p:blipFill rotWithShape="1">
            <a:blip r:embed="rId2"/>
            <a:srcRect l="26616" r="24630" b="8737"/>
            <a:stretch/>
          </p:blipFill>
          <p:spPr>
            <a:xfrm>
              <a:off x="3561506" y="-148470"/>
              <a:ext cx="4903583" cy="5910961"/>
            </a:xfrm>
            <a:prstGeom prst="rect">
              <a:avLst/>
            </a:prstGeom>
          </p:spPr>
        </p:pic>
        <p:sp>
          <p:nvSpPr>
            <p:cNvPr id="5" name="Rectangle 4">
              <a:extLst>
                <a:ext uri="{FF2B5EF4-FFF2-40B4-BE49-F238E27FC236}">
                  <a16:creationId xmlns:a16="http://schemas.microsoft.com/office/drawing/2014/main" id="{C2CF1224-7F65-9846-9AD7-60FAA0E07B98}"/>
                </a:ext>
              </a:extLst>
            </p:cNvPr>
            <p:cNvSpPr/>
            <p:nvPr/>
          </p:nvSpPr>
          <p:spPr>
            <a:xfrm>
              <a:off x="3305835" y="4849896"/>
              <a:ext cx="1301407" cy="116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Rectangle 5">
              <a:extLst>
                <a:ext uri="{FF2B5EF4-FFF2-40B4-BE49-F238E27FC236}">
                  <a16:creationId xmlns:a16="http://schemas.microsoft.com/office/drawing/2014/main" id="{9E720E89-C8CE-EE4B-84D6-1E40A6637604}"/>
                </a:ext>
              </a:extLst>
            </p:cNvPr>
            <p:cNvSpPr/>
            <p:nvPr/>
          </p:nvSpPr>
          <p:spPr>
            <a:xfrm>
              <a:off x="3780964" y="5467477"/>
              <a:ext cx="1301407" cy="390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grpSp>
      <p:pic>
        <p:nvPicPr>
          <p:cNvPr id="7" name="Picture 6">
            <a:extLst>
              <a:ext uri="{FF2B5EF4-FFF2-40B4-BE49-F238E27FC236}">
                <a16:creationId xmlns:a16="http://schemas.microsoft.com/office/drawing/2014/main" id="{FBE5FA1B-99EC-D24A-BAF6-433EF6A2E302}"/>
              </a:ext>
            </a:extLst>
          </p:cNvPr>
          <p:cNvPicPr>
            <a:picLocks noChangeAspect="1"/>
          </p:cNvPicPr>
          <p:nvPr/>
        </p:nvPicPr>
        <p:blipFill rotWithShape="1">
          <a:blip r:embed="rId2"/>
          <a:srcRect l="75184" t="8285" r="9292" b="85113"/>
          <a:stretch/>
        </p:blipFill>
        <p:spPr>
          <a:xfrm>
            <a:off x="3598897" y="4536917"/>
            <a:ext cx="1828670" cy="500816"/>
          </a:xfrm>
          <a:prstGeom prst="rect">
            <a:avLst/>
          </a:prstGeom>
        </p:spPr>
      </p:pic>
      <p:pic>
        <p:nvPicPr>
          <p:cNvPr id="8" name="Picture 7">
            <a:extLst>
              <a:ext uri="{FF2B5EF4-FFF2-40B4-BE49-F238E27FC236}">
                <a16:creationId xmlns:a16="http://schemas.microsoft.com/office/drawing/2014/main" id="{45F3C7B3-13FA-0346-A0F4-6C01B5941269}"/>
              </a:ext>
            </a:extLst>
          </p:cNvPr>
          <p:cNvPicPr>
            <a:picLocks noChangeAspect="1"/>
          </p:cNvPicPr>
          <p:nvPr/>
        </p:nvPicPr>
        <p:blipFill rotWithShape="1">
          <a:blip r:embed="rId2"/>
          <a:srcRect l="1458" t="47795" r="67673" b="31042"/>
          <a:stretch/>
        </p:blipFill>
        <p:spPr>
          <a:xfrm>
            <a:off x="21815" y="4113071"/>
            <a:ext cx="2594235" cy="1194380"/>
          </a:xfrm>
          <a:prstGeom prst="rect">
            <a:avLst/>
          </a:prstGeom>
        </p:spPr>
      </p:pic>
      <p:pic>
        <p:nvPicPr>
          <p:cNvPr id="9" name="Picture 8">
            <a:extLst>
              <a:ext uri="{FF2B5EF4-FFF2-40B4-BE49-F238E27FC236}">
                <a16:creationId xmlns:a16="http://schemas.microsoft.com/office/drawing/2014/main" id="{C5F4709A-62E4-E74D-AF72-D7D153E93457}"/>
              </a:ext>
            </a:extLst>
          </p:cNvPr>
          <p:cNvPicPr>
            <a:picLocks noChangeAspect="1"/>
          </p:cNvPicPr>
          <p:nvPr/>
        </p:nvPicPr>
        <p:blipFill rotWithShape="1">
          <a:blip r:embed="rId3"/>
          <a:srcRect r="55954" b="46460"/>
          <a:stretch/>
        </p:blipFill>
        <p:spPr>
          <a:xfrm>
            <a:off x="3140988" y="5054963"/>
            <a:ext cx="937932" cy="308263"/>
          </a:xfrm>
          <a:prstGeom prst="rect">
            <a:avLst/>
          </a:prstGeom>
        </p:spPr>
      </p:pic>
      <p:pic>
        <p:nvPicPr>
          <p:cNvPr id="10" name="Picture 9">
            <a:extLst>
              <a:ext uri="{FF2B5EF4-FFF2-40B4-BE49-F238E27FC236}">
                <a16:creationId xmlns:a16="http://schemas.microsoft.com/office/drawing/2014/main" id="{3DA6BC42-3697-9D43-962E-1AB400B74B19}"/>
              </a:ext>
            </a:extLst>
          </p:cNvPr>
          <p:cNvPicPr>
            <a:picLocks noChangeAspect="1"/>
          </p:cNvPicPr>
          <p:nvPr/>
        </p:nvPicPr>
        <p:blipFill>
          <a:blip r:embed="rId4"/>
          <a:stretch>
            <a:fillRect/>
          </a:stretch>
        </p:blipFill>
        <p:spPr>
          <a:xfrm>
            <a:off x="4290264" y="5025682"/>
            <a:ext cx="1611515" cy="359492"/>
          </a:xfrm>
          <a:prstGeom prst="rect">
            <a:avLst/>
          </a:prstGeom>
        </p:spPr>
      </p:pic>
      <p:sp>
        <p:nvSpPr>
          <p:cNvPr id="11" name="Rectangle 10">
            <a:extLst>
              <a:ext uri="{FF2B5EF4-FFF2-40B4-BE49-F238E27FC236}">
                <a16:creationId xmlns:a16="http://schemas.microsoft.com/office/drawing/2014/main" id="{78B08F52-29D3-6E46-B6FD-BA8A2CAE37E6}"/>
              </a:ext>
            </a:extLst>
          </p:cNvPr>
          <p:cNvSpPr/>
          <p:nvPr/>
        </p:nvSpPr>
        <p:spPr>
          <a:xfrm>
            <a:off x="6278943" y="3447474"/>
            <a:ext cx="659167" cy="171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nvGrpSpPr>
          <p:cNvPr id="12" name="Group 11">
            <a:extLst>
              <a:ext uri="{FF2B5EF4-FFF2-40B4-BE49-F238E27FC236}">
                <a16:creationId xmlns:a16="http://schemas.microsoft.com/office/drawing/2014/main" id="{69E51822-3D65-804E-94BB-0C5A88453AE3}"/>
              </a:ext>
            </a:extLst>
          </p:cNvPr>
          <p:cNvGrpSpPr/>
          <p:nvPr/>
        </p:nvGrpSpPr>
        <p:grpSpPr>
          <a:xfrm>
            <a:off x="6063330" y="304387"/>
            <a:ext cx="3080670" cy="5124863"/>
            <a:chOff x="8084440" y="24850"/>
            <a:chExt cx="4107560" cy="6833150"/>
          </a:xfrm>
        </p:grpSpPr>
        <p:grpSp>
          <p:nvGrpSpPr>
            <p:cNvPr id="13" name="Group 12">
              <a:extLst>
                <a:ext uri="{FF2B5EF4-FFF2-40B4-BE49-F238E27FC236}">
                  <a16:creationId xmlns:a16="http://schemas.microsoft.com/office/drawing/2014/main" id="{A1236D37-F5EF-924F-BD34-3B6F9D9144D5}"/>
                </a:ext>
              </a:extLst>
            </p:cNvPr>
            <p:cNvGrpSpPr/>
            <p:nvPr/>
          </p:nvGrpSpPr>
          <p:grpSpPr>
            <a:xfrm>
              <a:off x="8158578" y="24850"/>
              <a:ext cx="4033422" cy="6833150"/>
              <a:chOff x="8158578" y="0"/>
              <a:chExt cx="4033422" cy="6833150"/>
            </a:xfrm>
          </p:grpSpPr>
          <p:pic>
            <p:nvPicPr>
              <p:cNvPr id="15" name="Picture 14">
                <a:extLst>
                  <a:ext uri="{FF2B5EF4-FFF2-40B4-BE49-F238E27FC236}">
                    <a16:creationId xmlns:a16="http://schemas.microsoft.com/office/drawing/2014/main" id="{2E1A9BF8-921B-184C-ADDC-939598EDBE20}"/>
                  </a:ext>
                </a:extLst>
              </p:cNvPr>
              <p:cNvPicPr>
                <a:picLocks noChangeAspect="1"/>
              </p:cNvPicPr>
              <p:nvPr/>
            </p:nvPicPr>
            <p:blipFill rotWithShape="1">
              <a:blip r:embed="rId2"/>
              <a:srcRect l="74201" t="70876" b="668"/>
              <a:stretch/>
            </p:blipFill>
            <p:spPr>
              <a:xfrm>
                <a:off x="9525233" y="1100491"/>
                <a:ext cx="2666767" cy="1894182"/>
              </a:xfrm>
              <a:prstGeom prst="rect">
                <a:avLst/>
              </a:prstGeom>
            </p:spPr>
          </p:pic>
          <p:pic>
            <p:nvPicPr>
              <p:cNvPr id="16" name="Picture 15">
                <a:extLst>
                  <a:ext uri="{FF2B5EF4-FFF2-40B4-BE49-F238E27FC236}">
                    <a16:creationId xmlns:a16="http://schemas.microsoft.com/office/drawing/2014/main" id="{3862E1CD-C824-7446-B0F8-F85BE68CE773}"/>
                  </a:ext>
                </a:extLst>
              </p:cNvPr>
              <p:cNvPicPr>
                <a:picLocks noChangeAspect="1"/>
              </p:cNvPicPr>
              <p:nvPr/>
            </p:nvPicPr>
            <p:blipFill rotWithShape="1">
              <a:blip r:embed="rId5"/>
              <a:srcRect l="2741"/>
              <a:stretch/>
            </p:blipFill>
            <p:spPr>
              <a:xfrm>
                <a:off x="8690221" y="0"/>
                <a:ext cx="3501779" cy="1209675"/>
              </a:xfrm>
              <a:prstGeom prst="rect">
                <a:avLst/>
              </a:prstGeom>
            </p:spPr>
          </p:pic>
          <p:grpSp>
            <p:nvGrpSpPr>
              <p:cNvPr id="17" name="Group 16">
                <a:extLst>
                  <a:ext uri="{FF2B5EF4-FFF2-40B4-BE49-F238E27FC236}">
                    <a16:creationId xmlns:a16="http://schemas.microsoft.com/office/drawing/2014/main" id="{D164133A-A494-2B40-ACD8-FBB074AD2B9F}"/>
                  </a:ext>
                </a:extLst>
              </p:cNvPr>
              <p:cNvGrpSpPr/>
              <p:nvPr/>
            </p:nvGrpSpPr>
            <p:grpSpPr>
              <a:xfrm>
                <a:off x="8255419" y="2959829"/>
                <a:ext cx="3936581" cy="2257651"/>
                <a:chOff x="8255419" y="2959829"/>
                <a:chExt cx="3936581" cy="2257651"/>
              </a:xfrm>
            </p:grpSpPr>
            <p:pic>
              <p:nvPicPr>
                <p:cNvPr id="21" name="Picture 20">
                  <a:extLst>
                    <a:ext uri="{FF2B5EF4-FFF2-40B4-BE49-F238E27FC236}">
                      <a16:creationId xmlns:a16="http://schemas.microsoft.com/office/drawing/2014/main" id="{64B47118-597E-9044-95AD-82DE4FE4FE3C}"/>
                    </a:ext>
                  </a:extLst>
                </p:cNvPr>
                <p:cNvPicPr>
                  <a:picLocks noChangeAspect="1"/>
                </p:cNvPicPr>
                <p:nvPr/>
              </p:nvPicPr>
              <p:blipFill>
                <a:blip r:embed="rId6"/>
                <a:stretch>
                  <a:fillRect/>
                </a:stretch>
              </p:blipFill>
              <p:spPr>
                <a:xfrm>
                  <a:off x="8542902" y="3198252"/>
                  <a:ext cx="3649098" cy="2019228"/>
                </a:xfrm>
                <a:prstGeom prst="rect">
                  <a:avLst/>
                </a:prstGeom>
              </p:spPr>
            </p:pic>
            <p:sp>
              <p:nvSpPr>
                <p:cNvPr id="22" name="Rectangle 21">
                  <a:extLst>
                    <a:ext uri="{FF2B5EF4-FFF2-40B4-BE49-F238E27FC236}">
                      <a16:creationId xmlns:a16="http://schemas.microsoft.com/office/drawing/2014/main" id="{29A52671-7957-AA40-9834-A5C351E0643F}"/>
                    </a:ext>
                  </a:extLst>
                </p:cNvPr>
                <p:cNvSpPr/>
                <p:nvPr/>
              </p:nvSpPr>
              <p:spPr>
                <a:xfrm>
                  <a:off x="8255419" y="2959829"/>
                  <a:ext cx="878889" cy="160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grpSp>
            <p:nvGrpSpPr>
              <p:cNvPr id="18" name="Group 17">
                <a:extLst>
                  <a:ext uri="{FF2B5EF4-FFF2-40B4-BE49-F238E27FC236}">
                    <a16:creationId xmlns:a16="http://schemas.microsoft.com/office/drawing/2014/main" id="{C66D72AE-CD5C-4C46-9AFE-F3AAAF0D701D}"/>
                  </a:ext>
                </a:extLst>
              </p:cNvPr>
              <p:cNvGrpSpPr/>
              <p:nvPr/>
            </p:nvGrpSpPr>
            <p:grpSpPr>
              <a:xfrm>
                <a:off x="8158578" y="5423085"/>
                <a:ext cx="4033421" cy="1410065"/>
                <a:chOff x="8158578" y="5423085"/>
                <a:chExt cx="4033421" cy="1410065"/>
              </a:xfrm>
            </p:grpSpPr>
            <p:pic>
              <p:nvPicPr>
                <p:cNvPr id="19" name="Picture 18">
                  <a:extLst>
                    <a:ext uri="{FF2B5EF4-FFF2-40B4-BE49-F238E27FC236}">
                      <a16:creationId xmlns:a16="http://schemas.microsoft.com/office/drawing/2014/main" id="{F3289C17-5E41-454C-B0C1-86AB89F8A996}"/>
                    </a:ext>
                  </a:extLst>
                </p:cNvPr>
                <p:cNvPicPr>
                  <a:picLocks noChangeAspect="1"/>
                </p:cNvPicPr>
                <p:nvPr/>
              </p:nvPicPr>
              <p:blipFill rotWithShape="1">
                <a:blip r:embed="rId7"/>
                <a:srcRect l="1802" t="-2507" r="26792" b="15909"/>
                <a:stretch/>
              </p:blipFill>
              <p:spPr>
                <a:xfrm>
                  <a:off x="8158578" y="5423085"/>
                  <a:ext cx="4033421" cy="1410065"/>
                </a:xfrm>
                <a:prstGeom prst="rect">
                  <a:avLst/>
                </a:prstGeom>
              </p:spPr>
            </p:pic>
            <p:sp>
              <p:nvSpPr>
                <p:cNvPr id="20" name="Rectangle 19">
                  <a:extLst>
                    <a:ext uri="{FF2B5EF4-FFF2-40B4-BE49-F238E27FC236}">
                      <a16:creationId xmlns:a16="http://schemas.microsoft.com/office/drawing/2014/main" id="{09A5FB6F-B3E4-F04E-9D57-A85D96A6742D}"/>
                    </a:ext>
                  </a:extLst>
                </p:cNvPr>
                <p:cNvSpPr/>
                <p:nvPr/>
              </p:nvSpPr>
              <p:spPr>
                <a:xfrm>
                  <a:off x="10960823" y="5436181"/>
                  <a:ext cx="878889" cy="22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grpSp>
        <p:sp>
          <p:nvSpPr>
            <p:cNvPr id="14" name="Rectangle 13">
              <a:extLst>
                <a:ext uri="{FF2B5EF4-FFF2-40B4-BE49-F238E27FC236}">
                  <a16:creationId xmlns:a16="http://schemas.microsoft.com/office/drawing/2014/main" id="{E98AF036-0B2B-D64E-A07E-DC7DE438D97E}"/>
                </a:ext>
              </a:extLst>
            </p:cNvPr>
            <p:cNvSpPr/>
            <p:nvPr/>
          </p:nvSpPr>
          <p:spPr>
            <a:xfrm>
              <a:off x="8084440" y="4532006"/>
              <a:ext cx="878889" cy="229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pic>
        <p:nvPicPr>
          <p:cNvPr id="23" name="Picture 22">
            <a:extLst>
              <a:ext uri="{FF2B5EF4-FFF2-40B4-BE49-F238E27FC236}">
                <a16:creationId xmlns:a16="http://schemas.microsoft.com/office/drawing/2014/main" id="{CDF07936-0D9B-9B44-B6E5-52B494A3366B}"/>
              </a:ext>
            </a:extLst>
          </p:cNvPr>
          <p:cNvPicPr>
            <a:picLocks noChangeAspect="1"/>
          </p:cNvPicPr>
          <p:nvPr/>
        </p:nvPicPr>
        <p:blipFill>
          <a:blip r:embed="rId8"/>
          <a:stretch>
            <a:fillRect/>
          </a:stretch>
        </p:blipFill>
        <p:spPr>
          <a:xfrm>
            <a:off x="13079" y="304388"/>
            <a:ext cx="2393156" cy="2135981"/>
          </a:xfrm>
          <a:prstGeom prst="rect">
            <a:avLst/>
          </a:prstGeom>
        </p:spPr>
      </p:pic>
      <p:pic>
        <p:nvPicPr>
          <p:cNvPr id="24" name="Picture 23">
            <a:extLst>
              <a:ext uri="{FF2B5EF4-FFF2-40B4-BE49-F238E27FC236}">
                <a16:creationId xmlns:a16="http://schemas.microsoft.com/office/drawing/2014/main" id="{BE963BA1-8C45-9748-A598-C8FFB901064F}"/>
              </a:ext>
            </a:extLst>
          </p:cNvPr>
          <p:cNvPicPr>
            <a:picLocks noChangeAspect="1"/>
          </p:cNvPicPr>
          <p:nvPr/>
        </p:nvPicPr>
        <p:blipFill>
          <a:blip r:embed="rId9"/>
          <a:stretch>
            <a:fillRect/>
          </a:stretch>
        </p:blipFill>
        <p:spPr>
          <a:xfrm>
            <a:off x="895330" y="2518915"/>
            <a:ext cx="1695143" cy="1402648"/>
          </a:xfrm>
          <a:prstGeom prst="rect">
            <a:avLst/>
          </a:prstGeom>
        </p:spPr>
      </p:pic>
      <p:pic>
        <p:nvPicPr>
          <p:cNvPr id="25" name="Picture 24">
            <a:extLst>
              <a:ext uri="{FF2B5EF4-FFF2-40B4-BE49-F238E27FC236}">
                <a16:creationId xmlns:a16="http://schemas.microsoft.com/office/drawing/2014/main" id="{44287690-F65B-974D-84D6-CCFA55CAC7BA}"/>
              </a:ext>
            </a:extLst>
          </p:cNvPr>
          <p:cNvPicPr>
            <a:picLocks noChangeAspect="1"/>
          </p:cNvPicPr>
          <p:nvPr/>
        </p:nvPicPr>
        <p:blipFill rotWithShape="1">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7932" t="8734" r="21973" b="14063"/>
          <a:stretch/>
        </p:blipFill>
        <p:spPr>
          <a:xfrm>
            <a:off x="2741510" y="4343607"/>
            <a:ext cx="683771" cy="702741"/>
          </a:xfrm>
          <a:prstGeom prst="rect">
            <a:avLst/>
          </a:prstGeom>
        </p:spPr>
      </p:pic>
    </p:spTree>
    <p:extLst>
      <p:ext uri="{BB962C8B-B14F-4D97-AF65-F5344CB8AC3E}">
        <p14:creationId xmlns:p14="http://schemas.microsoft.com/office/powerpoint/2010/main" val="386402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FBE1DE-52A4-4E4E-BFAF-646C35CBE88E}"/>
              </a:ext>
            </a:extLst>
          </p:cNvPr>
          <p:cNvSpPr>
            <a:spLocks noGrp="1"/>
          </p:cNvSpPr>
          <p:nvPr>
            <p:ph type="sldNum" sz="quarter" idx="4"/>
          </p:nvPr>
        </p:nvSpPr>
        <p:spPr/>
        <p:txBody>
          <a:bodyPr/>
          <a:lstStyle/>
          <a:p>
            <a:fld id="{52937D8B-C867-664C-8FBD-C4848E51758B}" type="slidenum">
              <a:rPr lang="en-US" smtClean="0"/>
              <a:pPr/>
              <a:t>19</a:t>
            </a:fld>
            <a:endParaRPr lang="en-US" dirty="0"/>
          </a:p>
        </p:txBody>
      </p:sp>
      <p:pic>
        <p:nvPicPr>
          <p:cNvPr id="3" name="Picture 2">
            <a:extLst>
              <a:ext uri="{FF2B5EF4-FFF2-40B4-BE49-F238E27FC236}">
                <a16:creationId xmlns:a16="http://schemas.microsoft.com/office/drawing/2014/main" id="{D9517385-2752-A34A-B5B5-862A758A6F37}"/>
              </a:ext>
            </a:extLst>
          </p:cNvPr>
          <p:cNvPicPr>
            <a:picLocks noChangeAspect="1"/>
          </p:cNvPicPr>
          <p:nvPr/>
        </p:nvPicPr>
        <p:blipFill rotWithShape="1">
          <a:blip r:embed="rId2"/>
          <a:srcRect l="50000"/>
          <a:stretch/>
        </p:blipFill>
        <p:spPr>
          <a:xfrm>
            <a:off x="2740981" y="285750"/>
            <a:ext cx="4057183" cy="5143500"/>
          </a:xfrm>
          <a:prstGeom prst="rect">
            <a:avLst/>
          </a:prstGeom>
        </p:spPr>
      </p:pic>
      <p:pic>
        <p:nvPicPr>
          <p:cNvPr id="4" name="Picture 3">
            <a:extLst>
              <a:ext uri="{FF2B5EF4-FFF2-40B4-BE49-F238E27FC236}">
                <a16:creationId xmlns:a16="http://schemas.microsoft.com/office/drawing/2014/main" id="{781D5BD7-8A8E-E244-9209-CF26003E607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8127562">
            <a:off x="4954327" y="1774765"/>
            <a:ext cx="2897384" cy="1845875"/>
          </a:xfrm>
          <a:prstGeom prst="rect">
            <a:avLst/>
          </a:prstGeom>
        </p:spPr>
      </p:pic>
    </p:spTree>
    <p:extLst>
      <p:ext uri="{BB962C8B-B14F-4D97-AF65-F5344CB8AC3E}">
        <p14:creationId xmlns:p14="http://schemas.microsoft.com/office/powerpoint/2010/main" val="318144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06627" y="0"/>
            <a:ext cx="4130744" cy="5345668"/>
          </a:xfrm>
          <a:prstGeom prst="rect">
            <a:avLst/>
          </a:prstGeom>
        </p:spPr>
      </p:pic>
      <p:sp>
        <p:nvSpPr>
          <p:cNvPr id="5" name="Title 1"/>
          <p:cNvSpPr txBox="1">
            <a:spLocks/>
          </p:cNvSpPr>
          <p:nvPr/>
        </p:nvSpPr>
        <p:spPr>
          <a:xfrm>
            <a:off x="2363931" y="170121"/>
            <a:ext cx="4416137" cy="5714999"/>
          </a:xfrm>
          <a:prstGeom prst="rect">
            <a:avLst/>
          </a:prstGeom>
          <a:noFill/>
        </p:spPr>
        <p:txBody>
          <a:bodyPr vert="horz" lIns="91440" tIns="45720" rIns="91440" bIns="45720" rtlCol="0" anchor="t">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en-US" i="1" dirty="0">
                <a:solidFill>
                  <a:schemeClr val="bg1"/>
                </a:solidFill>
                <a:latin typeface="Gill Sans MT" panose="020B0502020104020203" pitchFamily="34" charset="0"/>
              </a:rPr>
              <a:t>Do I need to read what’s in here? Is it of interest? Is it applicable to me? </a:t>
            </a:r>
            <a:endParaRPr lang="en-US" sz="2400" i="1" dirty="0">
              <a:solidFill>
                <a:schemeClr val="bg1"/>
              </a:solidFill>
              <a:latin typeface="Gill Sans MT" panose="020B0502020104020203" pitchFamily="34" charset="0"/>
            </a:endParaRPr>
          </a:p>
        </p:txBody>
      </p:sp>
      <p:sp>
        <p:nvSpPr>
          <p:cNvPr id="2" name="TextBox 1"/>
          <p:cNvSpPr txBox="1"/>
          <p:nvPr/>
        </p:nvSpPr>
        <p:spPr>
          <a:xfrm>
            <a:off x="1" y="5345668"/>
            <a:ext cx="9144000" cy="369332"/>
          </a:xfrm>
          <a:prstGeom prst="rect">
            <a:avLst/>
          </a:prstGeom>
          <a:solidFill>
            <a:schemeClr val="bg1"/>
          </a:solidFill>
        </p:spPr>
        <p:txBody>
          <a:bodyPr wrap="square" rtlCol="0" anchor="b">
            <a:spAutoFit/>
          </a:bodyPr>
          <a:lstStyle/>
          <a:p>
            <a:r>
              <a:rPr lang="en-CA" i="1" dirty="0">
                <a:solidFill>
                  <a:srgbClr val="1288A8"/>
                </a:solidFill>
                <a:latin typeface="Gill Sans MT" panose="020B0502020104020203" pitchFamily="34" charset="0"/>
              </a:rPr>
              <a:t>Quote from focus group participant</a:t>
            </a:r>
          </a:p>
        </p:txBody>
      </p:sp>
    </p:spTree>
    <p:extLst>
      <p:ext uri="{BB962C8B-B14F-4D97-AF65-F5344CB8AC3E}">
        <p14:creationId xmlns:p14="http://schemas.microsoft.com/office/powerpoint/2010/main" val="356118972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BF03F-5AFE-714D-B5F0-5B2D4983F6E6}"/>
              </a:ext>
            </a:extLst>
          </p:cNvPr>
          <p:cNvSpPr>
            <a:spLocks noGrp="1"/>
          </p:cNvSpPr>
          <p:nvPr>
            <p:ph type="sldNum" sz="quarter" idx="4"/>
          </p:nvPr>
        </p:nvSpPr>
        <p:spPr/>
        <p:txBody>
          <a:bodyPr/>
          <a:lstStyle/>
          <a:p>
            <a:fld id="{52937D8B-C867-664C-8FBD-C4848E51758B}" type="slidenum">
              <a:rPr lang="en-US" smtClean="0"/>
              <a:pPr/>
              <a:t>20</a:t>
            </a:fld>
            <a:endParaRPr lang="en-US" dirty="0"/>
          </a:p>
        </p:txBody>
      </p:sp>
      <p:sp>
        <p:nvSpPr>
          <p:cNvPr id="3" name="Title 1">
            <a:extLst>
              <a:ext uri="{FF2B5EF4-FFF2-40B4-BE49-F238E27FC236}">
                <a16:creationId xmlns:a16="http://schemas.microsoft.com/office/drawing/2014/main" id="{5063F8FE-13BB-964B-8000-7170B7B9329C}"/>
              </a:ext>
            </a:extLst>
          </p:cNvPr>
          <p:cNvSpPr txBox="1">
            <a:spLocks/>
          </p:cNvSpPr>
          <p:nvPr/>
        </p:nvSpPr>
        <p:spPr>
          <a:xfrm>
            <a:off x="0" y="1738992"/>
            <a:ext cx="9144000" cy="3976007"/>
          </a:xfrm>
          <a:prstGeom prst="rect">
            <a:avLst/>
          </a:prstGeom>
          <a:noFill/>
        </p:spPr>
        <p:txBody>
          <a:bodyPr vert="horz" lIns="91440" tIns="45720" rIns="91440" bIns="45720" rtlCol="0" anchor="ctr">
            <a:normAutofit fontScale="92500" lnSpcReduction="20000"/>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en-US" sz="2800" dirty="0" err="1">
                <a:ln w="12700">
                  <a:noFill/>
                </a:ln>
                <a:solidFill>
                  <a:srgbClr val="1288A8"/>
                </a:solidFill>
                <a:latin typeface="Gill Sans MT" panose="020B0502020104020203" pitchFamily="34" charset="0"/>
              </a:rPr>
              <a:t>Meghanne</a:t>
            </a:r>
            <a:r>
              <a:rPr lang="en-US" sz="2800" dirty="0">
                <a:ln w="12700">
                  <a:noFill/>
                </a:ln>
                <a:solidFill>
                  <a:srgbClr val="1288A8"/>
                </a:solidFill>
                <a:latin typeface="Gill Sans MT" panose="020B0502020104020203" pitchFamily="34" charset="0"/>
              </a:rPr>
              <a:t> Hicks</a:t>
            </a:r>
          </a:p>
          <a:p>
            <a:pPr algn="ctr"/>
            <a:r>
              <a:rPr lang="en-US" sz="2800" b="0" i="1" dirty="0">
                <a:ln w="12700">
                  <a:noFill/>
                </a:ln>
                <a:solidFill>
                  <a:srgbClr val="1288A8"/>
                </a:solidFill>
                <a:latin typeface="Gill Sans MT" panose="020B0502020104020203" pitchFamily="34" charset="0"/>
              </a:rPr>
              <a:t>Registered Nurse</a:t>
            </a:r>
          </a:p>
          <a:p>
            <a:pPr algn="ctr"/>
            <a:r>
              <a:rPr lang="en-US" sz="2800" b="0" dirty="0">
                <a:ln w="12700">
                  <a:noFill/>
                </a:ln>
                <a:solidFill>
                  <a:srgbClr val="1288A8"/>
                </a:solidFill>
                <a:latin typeface="Gill Sans MT" panose="020B0502020104020203" pitchFamily="34" charset="0"/>
              </a:rPr>
              <a:t>Addictions and Mental Health Services</a:t>
            </a:r>
          </a:p>
          <a:p>
            <a:pPr algn="ctr"/>
            <a:endParaRPr lang="en-US" sz="2800" dirty="0">
              <a:ln w="12700">
                <a:noFill/>
              </a:ln>
              <a:solidFill>
                <a:srgbClr val="1288A8"/>
              </a:solidFill>
              <a:latin typeface="Gill Sans MT" panose="020B0502020104020203" pitchFamily="34" charset="0"/>
            </a:endParaRPr>
          </a:p>
          <a:p>
            <a:pPr algn="ctr"/>
            <a:r>
              <a:rPr lang="en-US" sz="2800" dirty="0">
                <a:ln w="12700">
                  <a:noFill/>
                </a:ln>
                <a:solidFill>
                  <a:srgbClr val="1288A8"/>
                </a:solidFill>
                <a:latin typeface="Gill Sans MT" panose="020B0502020104020203" pitchFamily="34" charset="0"/>
              </a:rPr>
              <a:t>Talia Storm</a:t>
            </a:r>
          </a:p>
          <a:p>
            <a:pPr algn="ctr"/>
            <a:r>
              <a:rPr lang="en-US" sz="2800" b="0" i="1" dirty="0">
                <a:ln w="12700">
                  <a:noFill/>
                </a:ln>
                <a:solidFill>
                  <a:srgbClr val="1288A8"/>
                </a:solidFill>
                <a:latin typeface="Gill Sans MT" panose="020B0502020104020203" pitchFamily="34" charset="0"/>
              </a:rPr>
              <a:t>Manager</a:t>
            </a:r>
          </a:p>
          <a:p>
            <a:pPr algn="ctr"/>
            <a:r>
              <a:rPr lang="en-US" sz="2800" b="0" dirty="0" err="1">
                <a:ln w="12700">
                  <a:noFill/>
                </a:ln>
                <a:solidFill>
                  <a:srgbClr val="1288A8"/>
                </a:solidFill>
                <a:latin typeface="Gill Sans MT" panose="020B0502020104020203" pitchFamily="34" charset="0"/>
              </a:rPr>
              <a:t>StreetWorks</a:t>
            </a:r>
            <a:r>
              <a:rPr lang="en-US" sz="2800" b="0" dirty="0">
                <a:ln w="12700">
                  <a:noFill/>
                </a:ln>
                <a:solidFill>
                  <a:srgbClr val="1288A8"/>
                </a:solidFill>
                <a:latin typeface="Gill Sans MT" panose="020B0502020104020203" pitchFamily="34" charset="0"/>
              </a:rPr>
              <a:t> Services, Positive Living Niagara</a:t>
            </a:r>
          </a:p>
          <a:p>
            <a:pPr algn="ctr"/>
            <a:endParaRPr lang="en-US" sz="2800" dirty="0">
              <a:ln w="12700">
                <a:noFill/>
              </a:ln>
              <a:solidFill>
                <a:srgbClr val="1288A8"/>
              </a:solidFill>
              <a:latin typeface="Gill Sans MT" panose="020B0502020104020203" pitchFamily="34" charset="0"/>
            </a:endParaRPr>
          </a:p>
          <a:p>
            <a:pPr algn="ctr"/>
            <a:r>
              <a:rPr lang="en-US" sz="2800" dirty="0">
                <a:ln w="12700">
                  <a:noFill/>
                </a:ln>
                <a:solidFill>
                  <a:srgbClr val="1288A8"/>
                </a:solidFill>
                <a:latin typeface="Gill Sans MT" panose="020B0502020104020203" pitchFamily="34" charset="0"/>
              </a:rPr>
              <a:t>Netta Kornberg</a:t>
            </a:r>
          </a:p>
          <a:p>
            <a:pPr algn="ctr"/>
            <a:r>
              <a:rPr lang="en-US" sz="2800" b="0" i="1" dirty="0">
                <a:ln w="12700">
                  <a:noFill/>
                </a:ln>
                <a:solidFill>
                  <a:srgbClr val="1288A8"/>
                </a:solidFill>
                <a:latin typeface="Gill Sans MT" panose="020B0502020104020203" pitchFamily="34" charset="0"/>
              </a:rPr>
              <a:t>Knowledge Exchange Lead</a:t>
            </a:r>
          </a:p>
          <a:p>
            <a:pPr algn="ctr"/>
            <a:r>
              <a:rPr lang="en-US" sz="2800" b="0" dirty="0">
                <a:ln w="12700">
                  <a:noFill/>
                </a:ln>
                <a:solidFill>
                  <a:srgbClr val="1288A8"/>
                </a:solidFill>
                <a:latin typeface="Gill Sans MT" panose="020B0502020104020203" pitchFamily="34" charset="0"/>
              </a:rPr>
              <a:t>Ontario Harm Reduction Network</a:t>
            </a:r>
          </a:p>
        </p:txBody>
      </p:sp>
      <p:sp>
        <p:nvSpPr>
          <p:cNvPr id="4" name="TextBox 3">
            <a:extLst>
              <a:ext uri="{FF2B5EF4-FFF2-40B4-BE49-F238E27FC236}">
                <a16:creationId xmlns:a16="http://schemas.microsoft.com/office/drawing/2014/main" id="{2DBD0ECC-DE53-484A-8036-3F5B93F422CE}"/>
              </a:ext>
            </a:extLst>
          </p:cNvPr>
          <p:cNvSpPr txBox="1"/>
          <p:nvPr/>
        </p:nvSpPr>
        <p:spPr>
          <a:xfrm>
            <a:off x="0" y="152400"/>
            <a:ext cx="9144000" cy="1200329"/>
          </a:xfrm>
          <a:prstGeom prst="rect">
            <a:avLst/>
          </a:prstGeom>
          <a:noFill/>
        </p:spPr>
        <p:txBody>
          <a:bodyPr wrap="square" rtlCol="0">
            <a:spAutoFit/>
          </a:bodyPr>
          <a:lstStyle/>
          <a:p>
            <a:pPr algn="ctr"/>
            <a:r>
              <a:rPr lang="en-US" sz="7200" b="1" i="1" dirty="0">
                <a:ln w="12700">
                  <a:noFill/>
                </a:ln>
                <a:solidFill>
                  <a:srgbClr val="1288A8"/>
                </a:solidFill>
                <a:latin typeface="Gill Sans MT" panose="020B0502020104020203" pitchFamily="34" charset="0"/>
              </a:rPr>
              <a:t>Use Cases</a:t>
            </a:r>
          </a:p>
        </p:txBody>
      </p:sp>
    </p:spTree>
    <p:extLst>
      <p:ext uri="{BB962C8B-B14F-4D97-AF65-F5344CB8AC3E}">
        <p14:creationId xmlns:p14="http://schemas.microsoft.com/office/powerpoint/2010/main" val="338676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AEA0-4024-DD43-9276-0F2FEE7B9E90}"/>
              </a:ext>
            </a:extLst>
          </p:cNvPr>
          <p:cNvSpPr>
            <a:spLocks noGrp="1"/>
          </p:cNvSpPr>
          <p:nvPr>
            <p:ph type="title"/>
          </p:nvPr>
        </p:nvSpPr>
        <p:spPr/>
        <p:txBody>
          <a:bodyPr/>
          <a:lstStyle/>
          <a:p>
            <a:r>
              <a:rPr lang="en-US" i="1" dirty="0">
                <a:ln w="12700">
                  <a:noFill/>
                </a:ln>
                <a:latin typeface="Gill Sans MT" panose="020B0502020104020203" pitchFamily="34" charset="0"/>
              </a:rPr>
              <a:t>Use Cases Overview</a:t>
            </a:r>
            <a:endParaRPr lang="en-US" dirty="0"/>
          </a:p>
        </p:txBody>
      </p:sp>
      <p:sp>
        <p:nvSpPr>
          <p:cNvPr id="4" name="Text Placeholder 2">
            <a:extLst>
              <a:ext uri="{FF2B5EF4-FFF2-40B4-BE49-F238E27FC236}">
                <a16:creationId xmlns:a16="http://schemas.microsoft.com/office/drawing/2014/main" id="{7CC9AC94-D7AD-AD45-8A35-9563A0398073}"/>
              </a:ext>
            </a:extLst>
          </p:cNvPr>
          <p:cNvSpPr>
            <a:spLocks noGrp="1"/>
          </p:cNvSpPr>
          <p:nvPr>
            <p:ph type="body" sz="quarter" idx="10"/>
          </p:nvPr>
        </p:nvSpPr>
        <p:spPr>
          <a:xfrm>
            <a:off x="394769" y="1382613"/>
            <a:ext cx="3747463" cy="2056344"/>
          </a:xfrm>
        </p:spPr>
        <p:txBody>
          <a:bodyPr>
            <a:noAutofit/>
          </a:bodyPr>
          <a:lstStyle/>
          <a:p>
            <a:r>
              <a:rPr lang="en-US" sz="2000" b="1" dirty="0">
                <a:ln w="12700">
                  <a:noFill/>
                </a:ln>
                <a:latin typeface="Gill Sans MT" panose="020B0502020104020203" pitchFamily="34" charset="0"/>
              </a:rPr>
              <a:t>Types of Materials</a:t>
            </a:r>
          </a:p>
          <a:p>
            <a:pPr marL="457200" indent="-457200">
              <a:buFont typeface="Arial" panose="020B0604020202020204" pitchFamily="34" charset="0"/>
              <a:buChar char="•"/>
            </a:pPr>
            <a:r>
              <a:rPr lang="en-US" sz="2000" dirty="0">
                <a:ln w="12700">
                  <a:noFill/>
                </a:ln>
                <a:latin typeface="Gill Sans MT" panose="020B0502020104020203" pitchFamily="34" charset="0"/>
              </a:rPr>
              <a:t>Full </a:t>
            </a:r>
            <a:r>
              <a:rPr lang="en-US" sz="2000" i="1" dirty="0">
                <a:ln w="12700">
                  <a:noFill/>
                </a:ln>
                <a:latin typeface="Gill Sans MT" panose="020B0502020104020203" pitchFamily="34" charset="0"/>
              </a:rPr>
              <a:t>Guide</a:t>
            </a:r>
            <a:r>
              <a:rPr lang="en-US" sz="2000" dirty="0">
                <a:ln w="12700">
                  <a:noFill/>
                </a:ln>
                <a:latin typeface="Gill Sans MT" panose="020B0502020104020203" pitchFamily="34" charset="0"/>
              </a:rPr>
              <a:t> – print </a:t>
            </a:r>
          </a:p>
          <a:p>
            <a:pPr marL="457200" indent="-457200">
              <a:buFont typeface="Arial" panose="020B0604020202020204" pitchFamily="34" charset="0"/>
              <a:buChar char="•"/>
            </a:pPr>
            <a:r>
              <a:rPr lang="en-US" sz="2000" dirty="0">
                <a:ln w="12700">
                  <a:noFill/>
                </a:ln>
                <a:latin typeface="Gill Sans MT" panose="020B0502020104020203" pitchFamily="34" charset="0"/>
              </a:rPr>
              <a:t>Full </a:t>
            </a:r>
            <a:r>
              <a:rPr lang="en-US" sz="2000" i="1" dirty="0">
                <a:ln w="12700">
                  <a:noFill/>
                </a:ln>
                <a:latin typeface="Gill Sans MT" panose="020B0502020104020203" pitchFamily="34" charset="0"/>
              </a:rPr>
              <a:t>Guide</a:t>
            </a:r>
            <a:r>
              <a:rPr lang="en-US" sz="2000" dirty="0">
                <a:ln w="12700">
                  <a:noFill/>
                </a:ln>
                <a:latin typeface="Gill Sans MT" panose="020B0502020104020203" pitchFamily="34" charset="0"/>
              </a:rPr>
              <a:t> – digital</a:t>
            </a:r>
          </a:p>
          <a:p>
            <a:pPr marL="457200" indent="-457200">
              <a:buFont typeface="Arial" panose="020B0604020202020204" pitchFamily="34" charset="0"/>
              <a:buChar char="•"/>
            </a:pPr>
            <a:r>
              <a:rPr lang="en-US" sz="2000" i="1" dirty="0">
                <a:ln w="12700">
                  <a:noFill/>
                </a:ln>
                <a:latin typeface="Gill Sans MT" panose="020B0502020104020203" pitchFamily="34" charset="0"/>
              </a:rPr>
              <a:t>Guide</a:t>
            </a:r>
            <a:r>
              <a:rPr lang="en-US" sz="2000" dirty="0">
                <a:ln w="12700">
                  <a:noFill/>
                </a:ln>
                <a:latin typeface="Gill Sans MT" panose="020B0502020104020203" pitchFamily="34" charset="0"/>
              </a:rPr>
              <a:t> Sections</a:t>
            </a:r>
          </a:p>
          <a:p>
            <a:pPr marL="457200" indent="-457200">
              <a:buFont typeface="Arial" panose="020B0604020202020204" pitchFamily="34" charset="0"/>
              <a:buChar char="•"/>
            </a:pPr>
            <a:r>
              <a:rPr lang="en-US" sz="2000" dirty="0">
                <a:ln w="12700">
                  <a:noFill/>
                </a:ln>
                <a:latin typeface="Gill Sans MT" panose="020B0502020104020203" pitchFamily="34" charset="0"/>
              </a:rPr>
              <a:t>Posters</a:t>
            </a:r>
          </a:p>
        </p:txBody>
      </p:sp>
      <p:sp>
        <p:nvSpPr>
          <p:cNvPr id="5" name="Rectangle 4">
            <a:extLst>
              <a:ext uri="{FF2B5EF4-FFF2-40B4-BE49-F238E27FC236}">
                <a16:creationId xmlns:a16="http://schemas.microsoft.com/office/drawing/2014/main" id="{289F392C-44F0-5A4A-8319-7642F50B086F}"/>
              </a:ext>
            </a:extLst>
          </p:cNvPr>
          <p:cNvSpPr/>
          <p:nvPr/>
        </p:nvSpPr>
        <p:spPr>
          <a:xfrm>
            <a:off x="0" y="3650963"/>
            <a:ext cx="9144000" cy="1477328"/>
          </a:xfrm>
          <a:prstGeom prst="rect">
            <a:avLst/>
          </a:prstGeom>
          <a:solidFill>
            <a:schemeClr val="bg1">
              <a:alpha val="73000"/>
            </a:schemeClr>
          </a:solidFill>
        </p:spPr>
        <p:txBody>
          <a:bodyPr wrap="square">
            <a:spAutoFit/>
          </a:bodyPr>
          <a:lstStyle/>
          <a:p>
            <a:pPr algn="ctr"/>
            <a:r>
              <a:rPr lang="en-US" sz="2400" b="1" dirty="0">
                <a:ln w="12700">
                  <a:noFill/>
                </a:ln>
                <a:solidFill>
                  <a:srgbClr val="59B999"/>
                </a:solidFill>
                <a:latin typeface="Gill Sans MT" panose="020B0502020104020203" pitchFamily="34" charset="0"/>
              </a:rPr>
              <a:t>Find the Digital Guide + Posters at</a:t>
            </a:r>
            <a:endParaRPr lang="en-US" b="1" dirty="0">
              <a:ln w="12700">
                <a:noFill/>
              </a:ln>
              <a:solidFill>
                <a:srgbClr val="59B999"/>
              </a:solidFill>
              <a:latin typeface="Gill Sans MT" panose="020B0502020104020203" pitchFamily="34" charset="0"/>
            </a:endParaRPr>
          </a:p>
          <a:p>
            <a:pPr algn="ctr"/>
            <a:r>
              <a:rPr lang="en-US" sz="6600" b="1" dirty="0">
                <a:ln w="12700">
                  <a:noFill/>
                </a:ln>
                <a:solidFill>
                  <a:srgbClr val="59B999"/>
                </a:solidFill>
                <a:latin typeface="Gill Sans MT" panose="020B0502020104020203" pitchFamily="34" charset="0"/>
                <a:hlinkClick r:id="rId2"/>
              </a:rPr>
              <a:t>ohrn.org/connecting</a:t>
            </a:r>
            <a:endParaRPr lang="en-US" sz="6600" dirty="0">
              <a:ln w="12700">
                <a:noFill/>
              </a:ln>
              <a:solidFill>
                <a:srgbClr val="59B999"/>
              </a:solidFill>
              <a:latin typeface="Gill Sans MT" panose="020B0502020104020203" pitchFamily="34" charset="0"/>
            </a:endParaRPr>
          </a:p>
        </p:txBody>
      </p:sp>
      <p:sp>
        <p:nvSpPr>
          <p:cNvPr id="6" name="Text Placeholder 2">
            <a:extLst>
              <a:ext uri="{FF2B5EF4-FFF2-40B4-BE49-F238E27FC236}">
                <a16:creationId xmlns:a16="http://schemas.microsoft.com/office/drawing/2014/main" id="{21EFCDB1-386C-2F4A-BEF5-009B8847B40D}"/>
              </a:ext>
            </a:extLst>
          </p:cNvPr>
          <p:cNvSpPr txBox="1">
            <a:spLocks/>
          </p:cNvSpPr>
          <p:nvPr/>
        </p:nvSpPr>
        <p:spPr>
          <a:xfrm>
            <a:off x="5200812" y="1382612"/>
            <a:ext cx="3747463" cy="2056345"/>
          </a:xfrm>
          <a:prstGeom prst="rect">
            <a:avLst/>
          </a:prstGeom>
        </p:spPr>
        <p:txBody>
          <a:bodyPr vert="horz" lIns="91440" tIns="45720" rIns="91440" bIns="45720" rtlCol="0">
            <a:noAutofit/>
          </a:bodyPr>
          <a:lstStyle>
            <a:lvl1pPr marL="0" indent="0" algn="l" defTabSz="914364" rtl="0" eaLnBrk="1" latinLnBrk="0" hangingPunct="1">
              <a:spcBef>
                <a:spcPct val="20000"/>
              </a:spcBef>
              <a:buFontTx/>
              <a:buNone/>
              <a:defRPr sz="1600" b="0" kern="1200" cap="none" spc="0" baseline="0">
                <a:solidFill>
                  <a:schemeClr val="tx1"/>
                </a:solidFill>
                <a:latin typeface="Calibri" panose="020F0502020204030204" pitchFamily="34" charset="0"/>
                <a:ea typeface="+mn-ea"/>
                <a:cs typeface="Calibri" panose="020F0502020204030204" pitchFamily="34" charset="0"/>
              </a:defRPr>
            </a:lvl1pPr>
            <a:lvl2pPr marL="0" indent="0" algn="l" defTabSz="914364" rtl="0" eaLnBrk="1" latinLnBrk="0" hangingPunct="1">
              <a:spcBef>
                <a:spcPct val="20000"/>
              </a:spcBef>
              <a:buFontTx/>
              <a:buNone/>
              <a:defRPr sz="2000" b="1" kern="1200" cap="none" baseline="0">
                <a:solidFill>
                  <a:srgbClr val="59B999"/>
                </a:solidFill>
                <a:latin typeface="Calibri" panose="020F0502020204030204" pitchFamily="34" charset="0"/>
                <a:ea typeface="+mn-ea"/>
                <a:cs typeface="Calibri" panose="020F0502020204030204" pitchFamily="34" charset="0"/>
              </a:defRPr>
            </a:lvl2pPr>
            <a:lvl3pPr marL="0" indent="0" algn="l" defTabSz="914364" rtl="0" eaLnBrk="1" latinLnBrk="0" hangingPunct="1">
              <a:spcBef>
                <a:spcPct val="20000"/>
              </a:spcBef>
              <a:buFontTx/>
              <a:buNone/>
              <a:defRPr sz="1600" kern="1200" baseline="0">
                <a:solidFill>
                  <a:srgbClr val="000000"/>
                </a:solidFill>
                <a:latin typeface="Calibri" panose="020F0502020204030204" pitchFamily="34" charset="0"/>
                <a:ea typeface="+mn-ea"/>
                <a:cs typeface="Calibri" panose="020F0502020204030204" pitchFamily="34" charset="0"/>
              </a:defRPr>
            </a:lvl3pPr>
            <a:lvl4pPr marL="514342" indent="-285750" algn="l" defTabSz="914364" rtl="0" eaLnBrk="1" latinLnBrk="0" hangingPunct="1">
              <a:spcBef>
                <a:spcPct val="20000"/>
              </a:spcBef>
              <a:buClr>
                <a:schemeClr val="accent3"/>
              </a:buClr>
              <a:buFont typeface="Arial" panose="020B0604020202020204" pitchFamily="34" charset="0"/>
              <a:buChar char="•"/>
              <a:defRPr sz="1600" kern="1200" baseline="0">
                <a:solidFill>
                  <a:srgbClr val="000000"/>
                </a:solidFill>
                <a:latin typeface="Calibri" panose="020F0502020204030204" pitchFamily="34" charset="0"/>
                <a:ea typeface="+mn-ea"/>
                <a:cs typeface="Calibri" panose="020F0502020204030204" pitchFamily="34" charset="0"/>
              </a:defRPr>
            </a:lvl4pPr>
            <a:lvl5pPr marL="0" indent="0" algn="l" defTabSz="914364" rtl="0" eaLnBrk="1" latinLnBrk="0" hangingPunct="1">
              <a:spcBef>
                <a:spcPct val="20000"/>
              </a:spcBef>
              <a:buFontTx/>
              <a:buNone/>
              <a:defRPr sz="1200" kern="1200" spc="0" baseline="0">
                <a:solidFill>
                  <a:srgbClr val="000000"/>
                </a:solidFill>
                <a:latin typeface="Calibri" panose="020F0502020204030204" pitchFamily="34" charset="0"/>
                <a:ea typeface="+mn-ea"/>
                <a:cs typeface="Calibri" panose="020F0502020204030204" pitchFamily="34" charset="0"/>
              </a:defRPr>
            </a:lvl5pPr>
            <a:lvl6pPr marL="585764" indent="0" algn="l" defTabSz="914364" rtl="0" eaLnBrk="1" latinLnBrk="0" hangingPunct="1">
              <a:spcBef>
                <a:spcPct val="20000"/>
              </a:spcBef>
              <a:buClr>
                <a:srgbClr val="59B999"/>
              </a:buClr>
              <a:buFont typeface="Arial" pitchFamily="34" charset="0"/>
              <a:buNone/>
              <a:tabLst/>
              <a:defRPr sz="1600" kern="1200">
                <a:solidFill>
                  <a:schemeClr val="tx1"/>
                </a:solidFill>
                <a:latin typeface="Arial" panose="020B0604020202020204" pitchFamily="34" charset="0"/>
                <a:ea typeface="+mn-ea"/>
                <a:cs typeface="Arial" panose="020B0604020202020204" pitchFamily="34" charset="0"/>
              </a:defRPr>
            </a:lvl6pPr>
            <a:lvl7pPr marL="2971681"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4"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ln w="12700">
                  <a:noFill/>
                </a:ln>
                <a:latin typeface="Gill Sans MT" panose="020B0502020104020203" pitchFamily="34" charset="0"/>
              </a:rPr>
              <a:t>Settings of use</a:t>
            </a:r>
          </a:p>
          <a:p>
            <a:pPr marL="457200" indent="-457200">
              <a:buFont typeface="Arial" panose="020B0604020202020204" pitchFamily="34" charset="0"/>
              <a:buChar char="•"/>
            </a:pPr>
            <a:r>
              <a:rPr lang="en-US" sz="2000" dirty="0">
                <a:ln w="12700">
                  <a:noFill/>
                </a:ln>
                <a:latin typeface="Gill Sans MT" panose="020B0502020104020203" pitchFamily="34" charset="0"/>
              </a:rPr>
              <a:t>Training</a:t>
            </a:r>
          </a:p>
          <a:p>
            <a:pPr marL="457200" indent="-457200">
              <a:buFont typeface="Arial" panose="020B0604020202020204" pitchFamily="34" charset="0"/>
              <a:buChar char="•"/>
            </a:pPr>
            <a:r>
              <a:rPr lang="en-US" sz="2000" dirty="0">
                <a:ln w="12700">
                  <a:noFill/>
                </a:ln>
                <a:latin typeface="Gill Sans MT" panose="020B0502020104020203" pitchFamily="34" charset="0"/>
              </a:rPr>
              <a:t>Work in the building</a:t>
            </a:r>
          </a:p>
          <a:p>
            <a:pPr marL="457200" indent="-457200">
              <a:buFont typeface="Arial" panose="020B0604020202020204" pitchFamily="34" charset="0"/>
              <a:buChar char="•"/>
            </a:pPr>
            <a:r>
              <a:rPr lang="en-US" sz="2000" dirty="0">
                <a:ln w="12700">
                  <a:noFill/>
                </a:ln>
                <a:latin typeface="Gill Sans MT" panose="020B0502020104020203" pitchFamily="34" charset="0"/>
              </a:rPr>
              <a:t>Work in the field</a:t>
            </a:r>
          </a:p>
        </p:txBody>
      </p:sp>
    </p:spTree>
    <p:extLst>
      <p:ext uri="{BB962C8B-B14F-4D97-AF65-F5344CB8AC3E}">
        <p14:creationId xmlns:p14="http://schemas.microsoft.com/office/powerpoint/2010/main" val="1645533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08FCF1-991D-8F4B-9E40-C057BE495E60}"/>
              </a:ext>
            </a:extLst>
          </p:cNvPr>
          <p:cNvSpPr>
            <a:spLocks noGrp="1"/>
          </p:cNvSpPr>
          <p:nvPr>
            <p:ph type="sldNum" sz="quarter" idx="4"/>
          </p:nvPr>
        </p:nvSpPr>
        <p:spPr/>
        <p:txBody>
          <a:bodyPr/>
          <a:lstStyle/>
          <a:p>
            <a:fld id="{52937D8B-C867-664C-8FBD-C4848E51758B}" type="slidenum">
              <a:rPr lang="en-US" smtClean="0"/>
              <a:pPr/>
              <a:t>22</a:t>
            </a:fld>
            <a:endParaRPr lang="en-US" dirty="0"/>
          </a:p>
        </p:txBody>
      </p:sp>
      <p:sp>
        <p:nvSpPr>
          <p:cNvPr id="3" name="Title 1">
            <a:extLst>
              <a:ext uri="{FF2B5EF4-FFF2-40B4-BE49-F238E27FC236}">
                <a16:creationId xmlns:a16="http://schemas.microsoft.com/office/drawing/2014/main" id="{C0558A8A-33ED-134D-B969-879767D6A8B5}"/>
              </a:ext>
            </a:extLst>
          </p:cNvPr>
          <p:cNvSpPr txBox="1">
            <a:spLocks/>
          </p:cNvSpPr>
          <p:nvPr/>
        </p:nvSpPr>
        <p:spPr>
          <a:xfrm>
            <a:off x="-1" y="0"/>
            <a:ext cx="9144001" cy="5715000"/>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en-US" sz="2800" dirty="0">
                <a:ln w="12700">
                  <a:noFill/>
                </a:ln>
                <a:solidFill>
                  <a:srgbClr val="1288A8"/>
                </a:solidFill>
                <a:latin typeface="Gill Sans MT" panose="020B0502020104020203" pitchFamily="34" charset="0"/>
              </a:rPr>
              <a:t>Put your questions in the Q&amp;A box</a:t>
            </a:r>
            <a:endParaRPr lang="en-US" sz="2800" b="0" dirty="0">
              <a:ln w="12700">
                <a:noFill/>
              </a:ln>
              <a:solidFill>
                <a:srgbClr val="1288A8"/>
              </a:solidFill>
              <a:latin typeface="Gill Sans MT" panose="020B0502020104020203" pitchFamily="34" charset="0"/>
            </a:endParaRPr>
          </a:p>
        </p:txBody>
      </p:sp>
      <p:sp>
        <p:nvSpPr>
          <p:cNvPr id="4" name="TextBox 3">
            <a:extLst>
              <a:ext uri="{FF2B5EF4-FFF2-40B4-BE49-F238E27FC236}">
                <a16:creationId xmlns:a16="http://schemas.microsoft.com/office/drawing/2014/main" id="{AB0DF251-83AD-3949-80F4-6EBCC38DF557}"/>
              </a:ext>
            </a:extLst>
          </p:cNvPr>
          <p:cNvSpPr txBox="1"/>
          <p:nvPr/>
        </p:nvSpPr>
        <p:spPr>
          <a:xfrm>
            <a:off x="-1" y="1390073"/>
            <a:ext cx="9144000" cy="1323439"/>
          </a:xfrm>
          <a:prstGeom prst="rect">
            <a:avLst/>
          </a:prstGeom>
          <a:noFill/>
        </p:spPr>
        <p:txBody>
          <a:bodyPr wrap="square" rtlCol="0">
            <a:spAutoFit/>
          </a:bodyPr>
          <a:lstStyle/>
          <a:p>
            <a:pPr algn="ctr"/>
            <a:r>
              <a:rPr lang="en-US" sz="8000" b="1" dirty="0">
                <a:ln w="12700">
                  <a:noFill/>
                </a:ln>
                <a:solidFill>
                  <a:srgbClr val="1288A8"/>
                </a:solidFill>
                <a:latin typeface="Gill Sans MT" panose="020B0502020104020203" pitchFamily="34" charset="0"/>
              </a:rPr>
              <a:t>Q&amp;A</a:t>
            </a:r>
          </a:p>
        </p:txBody>
      </p:sp>
    </p:spTree>
    <p:extLst>
      <p:ext uri="{BB962C8B-B14F-4D97-AF65-F5344CB8AC3E}">
        <p14:creationId xmlns:p14="http://schemas.microsoft.com/office/powerpoint/2010/main" val="4083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0E93C4-4537-A44A-A5B3-FD2CD53E44F4}"/>
              </a:ext>
            </a:extLst>
          </p:cNvPr>
          <p:cNvSpPr>
            <a:spLocks noGrp="1"/>
          </p:cNvSpPr>
          <p:nvPr>
            <p:ph type="sldNum" sz="quarter" idx="4"/>
          </p:nvPr>
        </p:nvSpPr>
        <p:spPr/>
        <p:txBody>
          <a:bodyPr/>
          <a:lstStyle/>
          <a:p>
            <a:fld id="{52937D8B-C867-664C-8FBD-C4848E51758B}" type="slidenum">
              <a:rPr lang="en-US" smtClean="0"/>
              <a:pPr/>
              <a:t>23</a:t>
            </a:fld>
            <a:endParaRPr lang="en-US" dirty="0"/>
          </a:p>
        </p:txBody>
      </p:sp>
      <p:sp>
        <p:nvSpPr>
          <p:cNvPr id="3" name="Title 1">
            <a:extLst>
              <a:ext uri="{FF2B5EF4-FFF2-40B4-BE49-F238E27FC236}">
                <a16:creationId xmlns:a16="http://schemas.microsoft.com/office/drawing/2014/main" id="{26211589-6641-4C4B-A942-B85E0DEAB859}"/>
              </a:ext>
            </a:extLst>
          </p:cNvPr>
          <p:cNvSpPr txBox="1">
            <a:spLocks/>
          </p:cNvSpPr>
          <p:nvPr/>
        </p:nvSpPr>
        <p:spPr>
          <a:xfrm>
            <a:off x="0" y="0"/>
            <a:ext cx="9144001" cy="5715000"/>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en-US" sz="2800" dirty="0">
                <a:ln w="12700">
                  <a:noFill/>
                </a:ln>
                <a:solidFill>
                  <a:srgbClr val="1288A8"/>
                </a:solidFill>
                <a:latin typeface="Gill Sans MT" panose="020B0502020104020203" pitchFamily="34" charset="0"/>
              </a:rPr>
              <a:t>Nick Boyce</a:t>
            </a:r>
          </a:p>
          <a:p>
            <a:pPr algn="ctr"/>
            <a:r>
              <a:rPr lang="en-US" sz="2800" b="0" i="1" dirty="0">
                <a:ln w="12700">
                  <a:noFill/>
                </a:ln>
                <a:solidFill>
                  <a:srgbClr val="1288A8"/>
                </a:solidFill>
                <a:latin typeface="Gill Sans MT" panose="020B0502020104020203" pitchFamily="34" charset="0"/>
              </a:rPr>
              <a:t>Director</a:t>
            </a:r>
          </a:p>
          <a:p>
            <a:pPr algn="ctr"/>
            <a:r>
              <a:rPr lang="en-US" sz="2800" b="0" dirty="0">
                <a:ln w="12700">
                  <a:noFill/>
                </a:ln>
                <a:solidFill>
                  <a:srgbClr val="1288A8"/>
                </a:solidFill>
                <a:latin typeface="Gill Sans MT" panose="020B0502020104020203" pitchFamily="34" charset="0"/>
              </a:rPr>
              <a:t>Ontario Harm Reduction Network</a:t>
            </a:r>
          </a:p>
        </p:txBody>
      </p:sp>
      <p:sp>
        <p:nvSpPr>
          <p:cNvPr id="4" name="TextBox 3">
            <a:extLst>
              <a:ext uri="{FF2B5EF4-FFF2-40B4-BE49-F238E27FC236}">
                <a16:creationId xmlns:a16="http://schemas.microsoft.com/office/drawing/2014/main" id="{FF431D81-AB95-DA48-9BFD-DE9DC8109614}"/>
              </a:ext>
            </a:extLst>
          </p:cNvPr>
          <p:cNvSpPr txBox="1"/>
          <p:nvPr/>
        </p:nvSpPr>
        <p:spPr>
          <a:xfrm>
            <a:off x="1" y="152400"/>
            <a:ext cx="9144000" cy="1200329"/>
          </a:xfrm>
          <a:prstGeom prst="rect">
            <a:avLst/>
          </a:prstGeom>
          <a:noFill/>
        </p:spPr>
        <p:txBody>
          <a:bodyPr wrap="square" rtlCol="0">
            <a:spAutoFit/>
          </a:bodyPr>
          <a:lstStyle/>
          <a:p>
            <a:pPr algn="ctr"/>
            <a:r>
              <a:rPr lang="en-US" sz="7200" b="1" i="1" dirty="0">
                <a:ln w="12700">
                  <a:noFill/>
                </a:ln>
                <a:solidFill>
                  <a:srgbClr val="1288A8"/>
                </a:solidFill>
                <a:latin typeface="Gill Sans MT" panose="020B0502020104020203" pitchFamily="34" charset="0"/>
              </a:rPr>
              <a:t>Closing Remarks</a:t>
            </a:r>
          </a:p>
        </p:txBody>
      </p:sp>
    </p:spTree>
    <p:extLst>
      <p:ext uri="{BB962C8B-B14F-4D97-AF65-F5344CB8AC3E}">
        <p14:creationId xmlns:p14="http://schemas.microsoft.com/office/powerpoint/2010/main" val="55846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AB41B-F708-5E4F-842C-AD740512BA5E}"/>
              </a:ext>
            </a:extLst>
          </p:cNvPr>
          <p:cNvSpPr>
            <a:spLocks noGrp="1"/>
          </p:cNvSpPr>
          <p:nvPr>
            <p:ph type="sldNum" sz="quarter" idx="4"/>
          </p:nvPr>
        </p:nvSpPr>
        <p:spPr/>
        <p:txBody>
          <a:bodyPr/>
          <a:lstStyle/>
          <a:p>
            <a:fld id="{52937D8B-C867-664C-8FBD-C4848E51758B}" type="slidenum">
              <a:rPr lang="en-US" smtClean="0"/>
              <a:pPr/>
              <a:t>24</a:t>
            </a:fld>
            <a:endParaRPr lang="en-US" dirty="0"/>
          </a:p>
        </p:txBody>
      </p:sp>
      <p:pic>
        <p:nvPicPr>
          <p:cNvPr id="4" name="Picture 3">
            <a:hlinkClick r:id="rId2"/>
            <a:extLst>
              <a:ext uri="{FF2B5EF4-FFF2-40B4-BE49-F238E27FC236}">
                <a16:creationId xmlns:a16="http://schemas.microsoft.com/office/drawing/2014/main" id="{752C4EF3-6542-4441-9801-A324A1E414FC}"/>
              </a:ext>
            </a:extLst>
          </p:cNvPr>
          <p:cNvPicPr>
            <a:picLocks noChangeAspect="1"/>
          </p:cNvPicPr>
          <p:nvPr/>
        </p:nvPicPr>
        <p:blipFill rotWithShape="1">
          <a:blip r:embed="rId3">
            <a:extLst>
              <a:ext uri="{28A0092B-C50C-407E-A947-70E740481C1C}">
                <a14:useLocalDpi xmlns:a14="http://schemas.microsoft.com/office/drawing/2010/main" val="0"/>
              </a:ext>
            </a:extLst>
          </a:blip>
          <a:srcRect l="5747" t="23086" r="6028" b="23988"/>
          <a:stretch/>
        </p:blipFill>
        <p:spPr>
          <a:xfrm>
            <a:off x="357179" y="1604773"/>
            <a:ext cx="3934025" cy="1684619"/>
          </a:xfrm>
          <a:prstGeom prst="rect">
            <a:avLst/>
          </a:prstGeom>
        </p:spPr>
      </p:pic>
      <p:pic>
        <p:nvPicPr>
          <p:cNvPr id="5" name="Picture 4">
            <a:hlinkClick r:id="rId4"/>
            <a:extLst>
              <a:ext uri="{FF2B5EF4-FFF2-40B4-BE49-F238E27FC236}">
                <a16:creationId xmlns:a16="http://schemas.microsoft.com/office/drawing/2014/main" id="{1B9FE7B1-100B-7F40-A607-280677CAF24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48417" y="1604773"/>
            <a:ext cx="3342779" cy="1684619"/>
          </a:xfrm>
          <a:prstGeom prst="rect">
            <a:avLst/>
          </a:prstGeom>
        </p:spPr>
      </p:pic>
      <p:sp>
        <p:nvSpPr>
          <p:cNvPr id="6" name="TextBox 5">
            <a:hlinkClick r:id="rId2"/>
            <a:extLst>
              <a:ext uri="{FF2B5EF4-FFF2-40B4-BE49-F238E27FC236}">
                <a16:creationId xmlns:a16="http://schemas.microsoft.com/office/drawing/2014/main" id="{4283E49B-7792-084F-8B7E-EDE856748C14}"/>
              </a:ext>
            </a:extLst>
          </p:cNvPr>
          <p:cNvSpPr txBox="1"/>
          <p:nvPr/>
        </p:nvSpPr>
        <p:spPr>
          <a:xfrm>
            <a:off x="357179" y="3418913"/>
            <a:ext cx="3934025" cy="1200329"/>
          </a:xfrm>
          <a:prstGeom prst="rect">
            <a:avLst/>
          </a:prstGeom>
          <a:noFill/>
        </p:spPr>
        <p:txBody>
          <a:bodyPr wrap="square" rtlCol="0">
            <a:spAutoFit/>
          </a:bodyPr>
          <a:lstStyle/>
          <a:p>
            <a:pPr algn="ctr"/>
            <a:r>
              <a:rPr lang="en-CA" sz="7200" dirty="0">
                <a:solidFill>
                  <a:srgbClr val="59B999"/>
                </a:solidFill>
                <a:latin typeface="Gill Sans MT" panose="020B0502020104020203" pitchFamily="34" charset="0"/>
                <a:hlinkClick r:id="rId2"/>
              </a:rPr>
              <a:t>ohrn.org</a:t>
            </a:r>
            <a:endParaRPr lang="en-CA" sz="7200" dirty="0">
              <a:solidFill>
                <a:srgbClr val="59B999"/>
              </a:solidFill>
              <a:latin typeface="Gill Sans MT" panose="020B0502020104020203" pitchFamily="34" charset="0"/>
            </a:endParaRPr>
          </a:p>
        </p:txBody>
      </p:sp>
      <p:sp>
        <p:nvSpPr>
          <p:cNvPr id="7" name="TextBox 6">
            <a:hlinkClick r:id="rId4"/>
            <a:extLst>
              <a:ext uri="{FF2B5EF4-FFF2-40B4-BE49-F238E27FC236}">
                <a16:creationId xmlns:a16="http://schemas.microsoft.com/office/drawing/2014/main" id="{3814FA01-A466-CD42-8711-6DC395ADCEC1}"/>
              </a:ext>
            </a:extLst>
          </p:cNvPr>
          <p:cNvSpPr txBox="1"/>
          <p:nvPr/>
        </p:nvSpPr>
        <p:spPr>
          <a:xfrm>
            <a:off x="4852794" y="3418913"/>
            <a:ext cx="3934025" cy="1200329"/>
          </a:xfrm>
          <a:prstGeom prst="rect">
            <a:avLst/>
          </a:prstGeom>
          <a:noFill/>
        </p:spPr>
        <p:txBody>
          <a:bodyPr wrap="square" rtlCol="0">
            <a:spAutoFit/>
          </a:bodyPr>
          <a:lstStyle/>
          <a:p>
            <a:pPr algn="ctr"/>
            <a:r>
              <a:rPr lang="en-CA" sz="7200" dirty="0">
                <a:solidFill>
                  <a:srgbClr val="1288A8"/>
                </a:solidFill>
                <a:latin typeface="Gill Sans MT" panose="020B0502020104020203" pitchFamily="34" charset="0"/>
                <a:hlinkClick r:id="rId4">
                  <a:extLst>
                    <a:ext uri="{A12FA001-AC4F-418D-AE19-62706E023703}">
                      <ahyp:hlinkClr xmlns:ahyp="http://schemas.microsoft.com/office/drawing/2018/hyperlinkcolor" val="tx"/>
                    </a:ext>
                  </a:extLst>
                </a:hlinkClick>
              </a:rPr>
              <a:t>ohrdp.ca</a:t>
            </a:r>
            <a:endParaRPr lang="en-CA" sz="7200" dirty="0">
              <a:solidFill>
                <a:srgbClr val="1288A8"/>
              </a:solidFill>
              <a:latin typeface="Gill Sans MT" panose="020B0502020104020203" pitchFamily="34" charset="0"/>
            </a:endParaRPr>
          </a:p>
        </p:txBody>
      </p:sp>
    </p:spTree>
    <p:extLst>
      <p:ext uri="{BB962C8B-B14F-4D97-AF65-F5344CB8AC3E}">
        <p14:creationId xmlns:p14="http://schemas.microsoft.com/office/powerpoint/2010/main" val="103651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5715000"/>
          </a:xfrm>
          <a:prstGeom prst="rect">
            <a:avLst/>
          </a:prstGeom>
          <a:solidFill>
            <a:srgbClr val="005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27863" y="0"/>
            <a:ext cx="4416137" cy="5715000"/>
          </a:xfrm>
          <a:prstGeom prst="rect">
            <a:avLst/>
          </a:prstGeom>
        </p:spPr>
      </p:pic>
      <p:sp>
        <p:nvSpPr>
          <p:cNvPr id="8" name="Title 1"/>
          <p:cNvSpPr txBox="1">
            <a:spLocks/>
          </p:cNvSpPr>
          <p:nvPr/>
        </p:nvSpPr>
        <p:spPr>
          <a:xfrm>
            <a:off x="545764" y="0"/>
            <a:ext cx="3781688" cy="5619306"/>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r>
              <a:rPr lang="en-US" sz="2000" i="1" dirty="0">
                <a:solidFill>
                  <a:schemeClr val="bg1"/>
                </a:solidFill>
                <a:latin typeface="Gill Sans MT" panose="020B0502020104020203" pitchFamily="34" charset="0"/>
              </a:rPr>
              <a:t>Posters can be a very important tool in conveying the first harm reduction messages to clients</a:t>
            </a:r>
            <a:br>
              <a:rPr lang="en-US" sz="2000" i="1" dirty="0">
                <a:solidFill>
                  <a:schemeClr val="bg1"/>
                </a:solidFill>
                <a:latin typeface="Gill Sans MT" panose="020B0502020104020203" pitchFamily="34" charset="0"/>
              </a:rPr>
            </a:br>
            <a:br>
              <a:rPr lang="en-US" sz="2000" i="1" dirty="0">
                <a:solidFill>
                  <a:schemeClr val="bg1"/>
                </a:solidFill>
                <a:latin typeface="Gill Sans MT" panose="020B0502020104020203" pitchFamily="34" charset="0"/>
              </a:rPr>
            </a:br>
            <a:r>
              <a:rPr lang="en-US" sz="2000" i="1" dirty="0">
                <a:solidFill>
                  <a:schemeClr val="bg1"/>
                </a:solidFill>
                <a:latin typeface="Gill Sans MT" panose="020B0502020104020203" pitchFamily="34" charset="0"/>
              </a:rPr>
              <a:t>A </a:t>
            </a:r>
            <a:r>
              <a:rPr lang="en-US" sz="2000" i="1" dirty="0" err="1">
                <a:solidFill>
                  <a:schemeClr val="bg1"/>
                </a:solidFill>
                <a:latin typeface="Gill Sans MT" panose="020B0502020104020203" pitchFamily="34" charset="0"/>
              </a:rPr>
              <a:t>colourful</a:t>
            </a:r>
            <a:r>
              <a:rPr lang="en-US" sz="2000" i="1" dirty="0">
                <a:solidFill>
                  <a:schemeClr val="bg1"/>
                </a:solidFill>
                <a:latin typeface="Gill Sans MT" panose="020B0502020104020203" pitchFamily="34" charset="0"/>
              </a:rPr>
              <a:t> poster that we can have in a staff room or on office walls that clients can see  and benefit from.</a:t>
            </a:r>
          </a:p>
        </p:txBody>
      </p:sp>
      <p:sp>
        <p:nvSpPr>
          <p:cNvPr id="5" name="Title 1"/>
          <p:cNvSpPr txBox="1">
            <a:spLocks/>
          </p:cNvSpPr>
          <p:nvPr/>
        </p:nvSpPr>
        <p:spPr>
          <a:xfrm rot="20008210">
            <a:off x="249761" y="1231671"/>
            <a:ext cx="2587214" cy="1106265"/>
          </a:xfrm>
          <a:prstGeom prst="rect">
            <a:avLst/>
          </a:prstGeom>
          <a:noFill/>
        </p:spPr>
        <p:txBody>
          <a:bodyPr vert="horz" lIns="91440" tIns="45720" rIns="91440" bIns="45720" rtlCol="0" anchor="ctr">
            <a:no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r>
              <a:rPr lang="en-US" sz="25000" i="1" dirty="0">
                <a:solidFill>
                  <a:schemeClr val="bg1">
                    <a:alpha val="38000"/>
                  </a:schemeClr>
                </a:solidFill>
                <a:latin typeface="Gill Sans MT" panose="020B0502020104020203" pitchFamily="34" charset="0"/>
              </a:rPr>
              <a:t>“</a:t>
            </a:r>
          </a:p>
        </p:txBody>
      </p:sp>
      <p:sp>
        <p:nvSpPr>
          <p:cNvPr id="10" name="TextBox 9"/>
          <p:cNvSpPr txBox="1"/>
          <p:nvPr/>
        </p:nvSpPr>
        <p:spPr>
          <a:xfrm>
            <a:off x="1" y="5345668"/>
            <a:ext cx="9144000" cy="369332"/>
          </a:xfrm>
          <a:prstGeom prst="rect">
            <a:avLst/>
          </a:prstGeom>
          <a:solidFill>
            <a:schemeClr val="bg1"/>
          </a:solidFill>
        </p:spPr>
        <p:txBody>
          <a:bodyPr wrap="square" rtlCol="0" anchor="b">
            <a:spAutoFit/>
          </a:bodyPr>
          <a:lstStyle/>
          <a:p>
            <a:r>
              <a:rPr lang="en-CA" i="1" dirty="0">
                <a:solidFill>
                  <a:srgbClr val="1288A8"/>
                </a:solidFill>
                <a:latin typeface="Gill Sans MT" panose="020B0502020104020203" pitchFamily="34" charset="0"/>
              </a:rPr>
              <a:t>Quote from focus group participant</a:t>
            </a:r>
          </a:p>
        </p:txBody>
      </p:sp>
    </p:spTree>
    <p:extLst>
      <p:ext uri="{BB962C8B-B14F-4D97-AF65-F5344CB8AC3E}">
        <p14:creationId xmlns:p14="http://schemas.microsoft.com/office/powerpoint/2010/main" val="258366603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
            <a:ext cx="9144000" cy="5715001"/>
          </a:xfrm>
          <a:prstGeom prst="rect">
            <a:avLst/>
          </a:prstGeom>
          <a:solidFill>
            <a:srgbClr val="FFD8A1"/>
          </a:solidFill>
          <a:ln>
            <a:solidFill>
              <a:srgbClr val="FFD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1967022"/>
            <a:ext cx="4850323" cy="3747977"/>
          </a:xfrm>
          <a:prstGeom prst="rect">
            <a:avLst/>
          </a:prstGeom>
          <a:solidFill>
            <a:srgbClr val="FFD8A1"/>
          </a:solidFill>
        </p:spPr>
      </p:pic>
      <p:sp>
        <p:nvSpPr>
          <p:cNvPr id="2" name="Title 1"/>
          <p:cNvSpPr>
            <a:spLocks noGrp="1"/>
          </p:cNvSpPr>
          <p:nvPr>
            <p:ph type="ctrTitle" idx="4294967295"/>
          </p:nvPr>
        </p:nvSpPr>
        <p:spPr>
          <a:xfrm>
            <a:off x="5055847" y="669851"/>
            <a:ext cx="3779809" cy="4657061"/>
          </a:xfrm>
          <a:noFill/>
        </p:spPr>
        <p:txBody>
          <a:bodyPr vert="horz">
            <a:normAutofit/>
          </a:bodyPr>
          <a:lstStyle/>
          <a:p>
            <a:pPr algn="ctr"/>
            <a:r>
              <a:rPr lang="en-US" i="1" dirty="0">
                <a:solidFill>
                  <a:schemeClr val="bg1"/>
                </a:solidFill>
                <a:latin typeface="Gill Sans MT" panose="020B0502020104020203" pitchFamily="34" charset="0"/>
              </a:rPr>
              <a:t>So we want you to see step-by-step how to do something. We want our clients to see that and we want it for ourselves as well.</a:t>
            </a:r>
            <a:endParaRPr lang="en-US" sz="2400" i="1" dirty="0">
              <a:solidFill>
                <a:schemeClr val="bg1"/>
              </a:solidFill>
              <a:effectLst/>
              <a:latin typeface="Gill Sans MT" panose="020B0502020104020203" pitchFamily="34" charset="0"/>
            </a:endParaRPr>
          </a:p>
        </p:txBody>
      </p:sp>
      <p:sp>
        <p:nvSpPr>
          <p:cNvPr id="6" name="Title 1"/>
          <p:cNvSpPr txBox="1">
            <a:spLocks/>
          </p:cNvSpPr>
          <p:nvPr/>
        </p:nvSpPr>
        <p:spPr>
          <a:xfrm rot="20008210">
            <a:off x="4599667" y="984737"/>
            <a:ext cx="2587214" cy="1106265"/>
          </a:xfrm>
          <a:prstGeom prst="rect">
            <a:avLst/>
          </a:prstGeom>
          <a:noFill/>
        </p:spPr>
        <p:txBody>
          <a:bodyPr vert="horz" lIns="91440" tIns="45720" rIns="91440" bIns="45720" rtlCol="0" anchor="ctr">
            <a:no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r>
              <a:rPr lang="en-US" sz="25000" i="1" dirty="0">
                <a:solidFill>
                  <a:schemeClr val="bg1">
                    <a:alpha val="38000"/>
                  </a:schemeClr>
                </a:solidFill>
                <a:latin typeface="Gill Sans MT" panose="020B0502020104020203" pitchFamily="34" charset="0"/>
              </a:rPr>
              <a:t>“</a:t>
            </a:r>
          </a:p>
        </p:txBody>
      </p:sp>
      <p:sp>
        <p:nvSpPr>
          <p:cNvPr id="8" name="TextBox 7"/>
          <p:cNvSpPr txBox="1"/>
          <p:nvPr/>
        </p:nvSpPr>
        <p:spPr>
          <a:xfrm>
            <a:off x="1" y="5345668"/>
            <a:ext cx="9144000" cy="369332"/>
          </a:xfrm>
          <a:prstGeom prst="rect">
            <a:avLst/>
          </a:prstGeom>
          <a:solidFill>
            <a:schemeClr val="bg1"/>
          </a:solidFill>
        </p:spPr>
        <p:txBody>
          <a:bodyPr wrap="square" rtlCol="0" anchor="b">
            <a:spAutoFit/>
          </a:bodyPr>
          <a:lstStyle/>
          <a:p>
            <a:r>
              <a:rPr lang="en-CA" i="1" dirty="0">
                <a:solidFill>
                  <a:srgbClr val="1288A8"/>
                </a:solidFill>
                <a:latin typeface="Gill Sans MT" panose="020B0502020104020203" pitchFamily="34" charset="0"/>
              </a:rPr>
              <a:t>Quote from focus group participant</a:t>
            </a:r>
          </a:p>
        </p:txBody>
      </p:sp>
    </p:spTree>
    <p:extLst>
      <p:ext uri="{BB962C8B-B14F-4D97-AF65-F5344CB8AC3E}">
        <p14:creationId xmlns:p14="http://schemas.microsoft.com/office/powerpoint/2010/main" val="424439061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2"/>
            <a:ext cx="9144000" cy="5740169"/>
          </a:xfrm>
          <a:prstGeom prst="rect">
            <a:avLst/>
          </a:prstGeom>
          <a:solidFill>
            <a:srgbClr val="005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48116" y="-1"/>
            <a:ext cx="7395883" cy="5715001"/>
          </a:xfrm>
          <a:prstGeom prst="rect">
            <a:avLst/>
          </a:prstGeom>
        </p:spPr>
      </p:pic>
      <p:sp>
        <p:nvSpPr>
          <p:cNvPr id="5" name="Title 1"/>
          <p:cNvSpPr txBox="1">
            <a:spLocks/>
          </p:cNvSpPr>
          <p:nvPr/>
        </p:nvSpPr>
        <p:spPr>
          <a:xfrm>
            <a:off x="117446" y="25168"/>
            <a:ext cx="3646967" cy="5714999"/>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r>
              <a:rPr lang="en-US" sz="2400" i="1" dirty="0">
                <a:ln w="12700">
                  <a:noFill/>
                </a:ln>
                <a:solidFill>
                  <a:schemeClr val="bg1"/>
                </a:solidFill>
                <a:latin typeface="Gill Sans MT" panose="020B0502020104020203" pitchFamily="34" charset="0"/>
              </a:rPr>
              <a:t>Maybe like images, lingo and stuff, so to have all the lingo written down. Everyone calls things different words. To have some kind of picture of it, and the words. </a:t>
            </a:r>
          </a:p>
        </p:txBody>
      </p:sp>
      <p:sp>
        <p:nvSpPr>
          <p:cNvPr id="8" name="Title 1"/>
          <p:cNvSpPr txBox="1">
            <a:spLocks/>
          </p:cNvSpPr>
          <p:nvPr/>
        </p:nvSpPr>
        <p:spPr>
          <a:xfrm rot="20008210">
            <a:off x="-144332" y="1483400"/>
            <a:ext cx="2587214" cy="1106265"/>
          </a:xfrm>
          <a:prstGeom prst="rect">
            <a:avLst/>
          </a:prstGeom>
          <a:noFill/>
        </p:spPr>
        <p:txBody>
          <a:bodyPr vert="horz" lIns="91440" tIns="45720" rIns="91440" bIns="45720" rtlCol="0" anchor="ctr">
            <a:no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r>
              <a:rPr lang="en-US" sz="25000" i="1" dirty="0">
                <a:solidFill>
                  <a:schemeClr val="bg1">
                    <a:alpha val="38000"/>
                  </a:schemeClr>
                </a:solidFill>
                <a:latin typeface="Gill Sans MT" panose="020B0502020104020203" pitchFamily="34" charset="0"/>
              </a:rPr>
              <a:t>“</a:t>
            </a:r>
          </a:p>
        </p:txBody>
      </p:sp>
      <p:sp>
        <p:nvSpPr>
          <p:cNvPr id="6" name="TextBox 5"/>
          <p:cNvSpPr txBox="1"/>
          <p:nvPr/>
        </p:nvSpPr>
        <p:spPr>
          <a:xfrm>
            <a:off x="1" y="5345668"/>
            <a:ext cx="9144000" cy="369332"/>
          </a:xfrm>
          <a:prstGeom prst="rect">
            <a:avLst/>
          </a:prstGeom>
          <a:solidFill>
            <a:schemeClr val="bg1"/>
          </a:solidFill>
        </p:spPr>
        <p:txBody>
          <a:bodyPr wrap="square" rtlCol="0" anchor="b">
            <a:spAutoFit/>
          </a:bodyPr>
          <a:lstStyle/>
          <a:p>
            <a:r>
              <a:rPr lang="en-CA" i="1" dirty="0">
                <a:solidFill>
                  <a:srgbClr val="1288A8"/>
                </a:solidFill>
                <a:latin typeface="Gill Sans MT" panose="020B0502020104020203" pitchFamily="34" charset="0"/>
              </a:rPr>
              <a:t>Quote from focus group participant</a:t>
            </a:r>
          </a:p>
        </p:txBody>
      </p:sp>
    </p:spTree>
    <p:extLst>
      <p:ext uri="{BB962C8B-B14F-4D97-AF65-F5344CB8AC3E}">
        <p14:creationId xmlns:p14="http://schemas.microsoft.com/office/powerpoint/2010/main" val="497341132"/>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1" cy="5715000"/>
          </a:xfrm>
          <a:prstGeom prst="rect">
            <a:avLst/>
          </a:prstGeom>
          <a:solidFill>
            <a:srgbClr val="005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rotWithShape="1">
          <a:blip r:embed="rId2" cstate="hqprint">
            <a:extLst>
              <a:ext uri="{28A0092B-C50C-407E-A947-70E740481C1C}">
                <a14:useLocalDpi xmlns:a14="http://schemas.microsoft.com/office/drawing/2010/main" val="0"/>
              </a:ext>
            </a:extLst>
          </a:blip>
          <a:srcRect t="241"/>
          <a:stretch/>
        </p:blipFill>
        <p:spPr>
          <a:xfrm>
            <a:off x="-1" y="-189819"/>
            <a:ext cx="4720856" cy="6094637"/>
          </a:xfrm>
          <a:prstGeom prst="rect">
            <a:avLst/>
          </a:prstGeom>
        </p:spPr>
      </p:pic>
      <p:grpSp>
        <p:nvGrpSpPr>
          <p:cNvPr id="3" name="Group 2"/>
          <p:cNvGrpSpPr/>
          <p:nvPr/>
        </p:nvGrpSpPr>
        <p:grpSpPr>
          <a:xfrm>
            <a:off x="4733480" y="57763"/>
            <a:ext cx="4312295" cy="5919676"/>
            <a:chOff x="4423145" y="57763"/>
            <a:chExt cx="4312295" cy="5919676"/>
          </a:xfrm>
        </p:grpSpPr>
        <p:sp>
          <p:nvSpPr>
            <p:cNvPr id="8" name="Title 1"/>
            <p:cNvSpPr txBox="1">
              <a:spLocks/>
            </p:cNvSpPr>
            <p:nvPr/>
          </p:nvSpPr>
          <p:spPr>
            <a:xfrm>
              <a:off x="4812025" y="57763"/>
              <a:ext cx="3923415" cy="5919676"/>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r>
                <a:rPr lang="en-US" sz="2400" i="1" dirty="0">
                  <a:solidFill>
                    <a:schemeClr val="bg1"/>
                  </a:solidFill>
                  <a:latin typeface="Gill Sans MT" panose="020B0502020104020203" pitchFamily="34" charset="0"/>
                </a:rPr>
                <a:t>Something that’s easy to  grab and look at when you don’t have much knowledge on something, but have a person asking you something. Bare bones – you’ll be like, “Let’s have a quick look together.”</a:t>
              </a:r>
            </a:p>
          </p:txBody>
        </p:sp>
        <p:sp>
          <p:nvSpPr>
            <p:cNvPr id="10" name="Title 1"/>
            <p:cNvSpPr txBox="1">
              <a:spLocks/>
            </p:cNvSpPr>
            <p:nvPr/>
          </p:nvSpPr>
          <p:spPr>
            <a:xfrm rot="20008210">
              <a:off x="4423145" y="1541162"/>
              <a:ext cx="2587214" cy="1106265"/>
            </a:xfrm>
            <a:prstGeom prst="rect">
              <a:avLst/>
            </a:prstGeom>
            <a:noFill/>
          </p:spPr>
          <p:txBody>
            <a:bodyPr vert="horz" lIns="91440" tIns="45720" rIns="91440" bIns="45720" rtlCol="0" anchor="ctr">
              <a:no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r>
                <a:rPr lang="en-US" sz="25000" i="1" dirty="0">
                  <a:solidFill>
                    <a:schemeClr val="bg1">
                      <a:alpha val="38000"/>
                    </a:schemeClr>
                  </a:solidFill>
                  <a:latin typeface="Gill Sans MT" panose="020B0502020104020203" pitchFamily="34" charset="0"/>
                </a:rPr>
                <a:t>“</a:t>
              </a:r>
            </a:p>
          </p:txBody>
        </p:sp>
      </p:grpSp>
      <p:sp>
        <p:nvSpPr>
          <p:cNvPr id="11" name="TextBox 10"/>
          <p:cNvSpPr txBox="1"/>
          <p:nvPr/>
        </p:nvSpPr>
        <p:spPr>
          <a:xfrm>
            <a:off x="1" y="5345668"/>
            <a:ext cx="9144000" cy="369332"/>
          </a:xfrm>
          <a:prstGeom prst="rect">
            <a:avLst/>
          </a:prstGeom>
          <a:solidFill>
            <a:schemeClr val="bg1"/>
          </a:solidFill>
        </p:spPr>
        <p:txBody>
          <a:bodyPr wrap="square" rtlCol="0" anchor="b">
            <a:spAutoFit/>
          </a:bodyPr>
          <a:lstStyle/>
          <a:p>
            <a:r>
              <a:rPr lang="en-CA" i="1" dirty="0">
                <a:solidFill>
                  <a:srgbClr val="1288A8"/>
                </a:solidFill>
                <a:latin typeface="Gill Sans MT" panose="020B0502020104020203" pitchFamily="34" charset="0"/>
              </a:rPr>
              <a:t>Quote from focus group participant</a:t>
            </a:r>
          </a:p>
        </p:txBody>
      </p:sp>
    </p:spTree>
    <p:extLst>
      <p:ext uri="{BB962C8B-B14F-4D97-AF65-F5344CB8AC3E}">
        <p14:creationId xmlns:p14="http://schemas.microsoft.com/office/powerpoint/2010/main" val="2545022780"/>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9144000" cy="5715001"/>
          </a:xfrm>
          <a:prstGeom prst="rect">
            <a:avLst/>
          </a:prstGeom>
          <a:solidFill>
            <a:srgbClr val="147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0"/>
            <a:ext cx="4416137" cy="5715000"/>
          </a:xfrm>
          <a:prstGeom prst="rect">
            <a:avLst/>
          </a:prstGeom>
        </p:spPr>
      </p:pic>
      <p:sp>
        <p:nvSpPr>
          <p:cNvPr id="7" name="Title 1"/>
          <p:cNvSpPr txBox="1">
            <a:spLocks/>
          </p:cNvSpPr>
          <p:nvPr/>
        </p:nvSpPr>
        <p:spPr>
          <a:xfrm>
            <a:off x="4416139" y="212653"/>
            <a:ext cx="4600270" cy="5502348"/>
          </a:xfrm>
          <a:prstGeom prst="rect">
            <a:avLst/>
          </a:prstGeom>
          <a:noFill/>
        </p:spPr>
        <p:txBody>
          <a:bodyPr vert="horz" lIns="91440" tIns="45720" rIns="91440" bIns="45720" rtlCol="0" anchor="ctr">
            <a:norm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r>
              <a:rPr lang="en-US" sz="2800" i="1" dirty="0">
                <a:ln w="12700">
                  <a:noFill/>
                </a:ln>
                <a:solidFill>
                  <a:schemeClr val="bg1"/>
                </a:solidFill>
                <a:latin typeface="Gill Sans MT" panose="020B0502020104020203" pitchFamily="34" charset="0"/>
              </a:rPr>
              <a:t>A module for when someone’s new to the program, some sort of orientation that’s consistent that we know that every health unit is using, that everyone’s getting the same education</a:t>
            </a:r>
          </a:p>
        </p:txBody>
      </p:sp>
      <p:sp>
        <p:nvSpPr>
          <p:cNvPr id="8" name="Title 1"/>
          <p:cNvSpPr txBox="1">
            <a:spLocks/>
          </p:cNvSpPr>
          <p:nvPr/>
        </p:nvSpPr>
        <p:spPr>
          <a:xfrm rot="20008210">
            <a:off x="4133416" y="1231670"/>
            <a:ext cx="2587214" cy="1106265"/>
          </a:xfrm>
          <a:prstGeom prst="rect">
            <a:avLst/>
          </a:prstGeom>
          <a:noFill/>
        </p:spPr>
        <p:txBody>
          <a:bodyPr vert="horz" lIns="91440" tIns="45720" rIns="91440" bIns="45720" rtlCol="0" anchor="ctr">
            <a:noAutofit/>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r>
              <a:rPr lang="en-US" sz="25000" i="1" dirty="0">
                <a:solidFill>
                  <a:schemeClr val="bg1">
                    <a:alpha val="38000"/>
                  </a:schemeClr>
                </a:solidFill>
                <a:latin typeface="Gill Sans MT" panose="020B0502020104020203" pitchFamily="34" charset="0"/>
              </a:rPr>
              <a:t>“</a:t>
            </a:r>
          </a:p>
        </p:txBody>
      </p:sp>
      <p:sp>
        <p:nvSpPr>
          <p:cNvPr id="9" name="TextBox 8"/>
          <p:cNvSpPr txBox="1"/>
          <p:nvPr/>
        </p:nvSpPr>
        <p:spPr>
          <a:xfrm>
            <a:off x="1" y="5345668"/>
            <a:ext cx="9144000" cy="369332"/>
          </a:xfrm>
          <a:prstGeom prst="rect">
            <a:avLst/>
          </a:prstGeom>
          <a:solidFill>
            <a:schemeClr val="bg1"/>
          </a:solidFill>
        </p:spPr>
        <p:txBody>
          <a:bodyPr wrap="square" rtlCol="0" anchor="b">
            <a:spAutoFit/>
          </a:bodyPr>
          <a:lstStyle/>
          <a:p>
            <a:r>
              <a:rPr lang="en-CA" i="1" dirty="0">
                <a:solidFill>
                  <a:srgbClr val="1288A8"/>
                </a:solidFill>
                <a:latin typeface="Gill Sans MT" panose="020B0502020104020203" pitchFamily="34" charset="0"/>
              </a:rPr>
              <a:t>Quote from focus group participant</a:t>
            </a:r>
          </a:p>
        </p:txBody>
      </p:sp>
    </p:spTree>
    <p:extLst>
      <p:ext uri="{BB962C8B-B14F-4D97-AF65-F5344CB8AC3E}">
        <p14:creationId xmlns:p14="http://schemas.microsoft.com/office/powerpoint/2010/main" val="82672416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C37D8-E55F-7D43-8EF9-E4FA6A6D4465}"/>
              </a:ext>
            </a:extLst>
          </p:cNvPr>
          <p:cNvSpPr>
            <a:spLocks noGrp="1"/>
          </p:cNvSpPr>
          <p:nvPr>
            <p:ph type="sldNum" sz="quarter" idx="4"/>
          </p:nvPr>
        </p:nvSpPr>
        <p:spPr/>
        <p:txBody>
          <a:bodyPr/>
          <a:lstStyle/>
          <a:p>
            <a:fld id="{52937D8B-C867-664C-8FBD-C4848E51758B}" type="slidenum">
              <a:rPr lang="en-US" smtClean="0"/>
              <a:pPr/>
              <a:t>8</a:t>
            </a:fld>
            <a:endParaRPr lang="en-US" dirty="0"/>
          </a:p>
        </p:txBody>
      </p:sp>
      <p:sp>
        <p:nvSpPr>
          <p:cNvPr id="3" name="Title 1">
            <a:extLst>
              <a:ext uri="{FF2B5EF4-FFF2-40B4-BE49-F238E27FC236}">
                <a16:creationId xmlns:a16="http://schemas.microsoft.com/office/drawing/2014/main" id="{2EC39CB3-7037-ED4E-9FDC-DDAEFBD82DE6}"/>
              </a:ext>
            </a:extLst>
          </p:cNvPr>
          <p:cNvSpPr txBox="1">
            <a:spLocks/>
          </p:cNvSpPr>
          <p:nvPr/>
        </p:nvSpPr>
        <p:spPr>
          <a:xfrm>
            <a:off x="0" y="1505129"/>
            <a:ext cx="9144000" cy="4030257"/>
          </a:xfrm>
          <a:prstGeom prst="rect">
            <a:avLst/>
          </a:prstGeom>
          <a:noFill/>
        </p:spPr>
        <p:txBody>
          <a:bodyPr vert="horz" lIns="91440" tIns="45720" rIns="91440" bIns="45720" rtlCol="0" anchor="ctr">
            <a:normAutofit fontScale="70000" lnSpcReduction="20000"/>
          </a:bodyPr>
          <a:lstStyle>
            <a:lvl1pPr algn="l" defTabSz="914364" rtl="0" eaLnBrk="1" latinLnBrk="0" hangingPunct="1">
              <a:spcBef>
                <a:spcPct val="0"/>
              </a:spcBef>
              <a:buNone/>
              <a:defRPr sz="3600" b="1" i="0" kern="1200" cap="none" baseline="0">
                <a:solidFill>
                  <a:schemeClr val="accent3"/>
                </a:solidFill>
                <a:latin typeface="Calibri" panose="020F0502020204030204" pitchFamily="34" charset="0"/>
                <a:ea typeface="+mj-ea"/>
                <a:cs typeface="Calibri" panose="020F0502020204030204" pitchFamily="34" charset="0"/>
              </a:defRPr>
            </a:lvl1pPr>
          </a:lstStyle>
          <a:p>
            <a:pPr algn="ctr"/>
            <a:r>
              <a:rPr lang="en-US" sz="2800" dirty="0">
                <a:ln w="12700">
                  <a:noFill/>
                </a:ln>
                <a:solidFill>
                  <a:srgbClr val="1288A8"/>
                </a:solidFill>
                <a:latin typeface="Gill Sans MT" panose="020B0502020104020203" pitchFamily="34" charset="0"/>
              </a:rPr>
              <a:t>Welcome and Introductions | </a:t>
            </a:r>
            <a:r>
              <a:rPr lang="en-US" sz="2800" b="0" dirty="0">
                <a:ln w="12700">
                  <a:noFill/>
                </a:ln>
                <a:solidFill>
                  <a:srgbClr val="1288A8"/>
                </a:solidFill>
                <a:latin typeface="Gill Sans MT" panose="020B0502020104020203" pitchFamily="34" charset="0"/>
              </a:rPr>
              <a:t>Netta Kornberg</a:t>
            </a:r>
          </a:p>
          <a:p>
            <a:pPr algn="ctr"/>
            <a:endParaRPr lang="en-US" sz="2800" dirty="0">
              <a:ln w="12700">
                <a:noFill/>
              </a:ln>
              <a:solidFill>
                <a:srgbClr val="1288A8"/>
              </a:solidFill>
              <a:latin typeface="Gill Sans MT" panose="020B0502020104020203" pitchFamily="34" charset="0"/>
            </a:endParaRPr>
          </a:p>
          <a:p>
            <a:pPr algn="ctr"/>
            <a:r>
              <a:rPr lang="en-US" sz="2800" dirty="0">
                <a:ln w="12700">
                  <a:noFill/>
                </a:ln>
                <a:solidFill>
                  <a:srgbClr val="1288A8"/>
                </a:solidFill>
                <a:latin typeface="Gill Sans MT" panose="020B0502020104020203" pitchFamily="34" charset="0"/>
              </a:rPr>
              <a:t>Message of Congratulations | </a:t>
            </a:r>
            <a:r>
              <a:rPr lang="en-US" sz="2800" b="0" dirty="0">
                <a:ln w="12700">
                  <a:noFill/>
                </a:ln>
                <a:solidFill>
                  <a:srgbClr val="1288A8"/>
                </a:solidFill>
                <a:latin typeface="Gill Sans MT" panose="020B0502020104020203" pitchFamily="34" charset="0"/>
              </a:rPr>
              <a:t>Karen Lomax</a:t>
            </a:r>
          </a:p>
          <a:p>
            <a:pPr algn="ctr"/>
            <a:endParaRPr lang="en-US" sz="2800" dirty="0">
              <a:ln w="12700">
                <a:noFill/>
              </a:ln>
              <a:solidFill>
                <a:srgbClr val="1288A8"/>
              </a:solidFill>
              <a:latin typeface="Gill Sans MT" panose="020B0502020104020203" pitchFamily="34" charset="0"/>
            </a:endParaRPr>
          </a:p>
          <a:p>
            <a:pPr algn="ctr"/>
            <a:r>
              <a:rPr lang="en-US" sz="2800" dirty="0">
                <a:ln w="12700">
                  <a:noFill/>
                </a:ln>
                <a:solidFill>
                  <a:srgbClr val="1288A8"/>
                </a:solidFill>
                <a:latin typeface="Gill Sans MT" panose="020B0502020104020203" pitchFamily="34" charset="0"/>
              </a:rPr>
              <a:t>Project Overview | </a:t>
            </a:r>
            <a:r>
              <a:rPr lang="en-US" sz="2800" b="0" dirty="0">
                <a:ln w="12700">
                  <a:noFill/>
                </a:ln>
                <a:solidFill>
                  <a:srgbClr val="1288A8"/>
                </a:solidFill>
                <a:latin typeface="Gill Sans MT" panose="020B0502020104020203" pitchFamily="34" charset="0"/>
              </a:rPr>
              <a:t>Nadia Zurba</a:t>
            </a:r>
          </a:p>
          <a:p>
            <a:pPr algn="ctr"/>
            <a:endParaRPr lang="en-US" sz="2800" dirty="0">
              <a:ln w="12700">
                <a:noFill/>
              </a:ln>
              <a:solidFill>
                <a:srgbClr val="1288A8"/>
              </a:solidFill>
              <a:latin typeface="Gill Sans MT" panose="020B0502020104020203" pitchFamily="34" charset="0"/>
            </a:endParaRPr>
          </a:p>
          <a:p>
            <a:pPr algn="ctr"/>
            <a:r>
              <a:rPr lang="en-US" sz="2800" dirty="0">
                <a:ln w="12700">
                  <a:noFill/>
                </a:ln>
                <a:solidFill>
                  <a:srgbClr val="1288A8"/>
                </a:solidFill>
                <a:latin typeface="Gill Sans MT" panose="020B0502020104020203" pitchFamily="34" charset="0"/>
              </a:rPr>
              <a:t>Voices from the Field | </a:t>
            </a:r>
            <a:r>
              <a:rPr lang="en-US" sz="2800" b="0" dirty="0">
                <a:ln w="12700">
                  <a:noFill/>
                </a:ln>
                <a:solidFill>
                  <a:srgbClr val="1288A8"/>
                </a:solidFill>
                <a:latin typeface="Gill Sans MT" panose="020B0502020104020203" pitchFamily="34" charset="0"/>
              </a:rPr>
              <a:t>Denise Beaumont</a:t>
            </a:r>
          </a:p>
          <a:p>
            <a:pPr algn="ctr"/>
            <a:endParaRPr lang="en-US" sz="2800" dirty="0">
              <a:ln w="12700">
                <a:noFill/>
              </a:ln>
              <a:solidFill>
                <a:srgbClr val="1288A8"/>
              </a:solidFill>
              <a:latin typeface="Gill Sans MT" panose="020B0502020104020203" pitchFamily="34" charset="0"/>
            </a:endParaRPr>
          </a:p>
          <a:p>
            <a:pPr algn="ctr"/>
            <a:r>
              <a:rPr lang="en-US" sz="2800" dirty="0">
                <a:ln w="12700">
                  <a:noFill/>
                </a:ln>
                <a:solidFill>
                  <a:srgbClr val="1288A8"/>
                </a:solidFill>
                <a:latin typeface="Gill Sans MT" panose="020B0502020104020203" pitchFamily="34" charset="0"/>
              </a:rPr>
              <a:t>Components of the Guide | </a:t>
            </a:r>
            <a:r>
              <a:rPr lang="en-US" sz="2800" b="0" dirty="0">
                <a:ln w="12700">
                  <a:noFill/>
                </a:ln>
                <a:solidFill>
                  <a:srgbClr val="1288A8"/>
                </a:solidFill>
                <a:latin typeface="Gill Sans MT" panose="020B0502020104020203" pitchFamily="34" charset="0"/>
              </a:rPr>
              <a:t>Josée Conway</a:t>
            </a:r>
          </a:p>
          <a:p>
            <a:pPr algn="ctr"/>
            <a:endParaRPr lang="en-US" sz="2800" dirty="0">
              <a:ln w="12700">
                <a:noFill/>
              </a:ln>
              <a:solidFill>
                <a:srgbClr val="1288A8"/>
              </a:solidFill>
              <a:latin typeface="Gill Sans MT" panose="020B0502020104020203" pitchFamily="34" charset="0"/>
            </a:endParaRPr>
          </a:p>
          <a:p>
            <a:pPr algn="ctr"/>
            <a:r>
              <a:rPr lang="en-US" sz="2800" dirty="0">
                <a:ln w="12700">
                  <a:noFill/>
                </a:ln>
                <a:solidFill>
                  <a:srgbClr val="1288A8"/>
                </a:solidFill>
                <a:latin typeface="Gill Sans MT" panose="020B0502020104020203" pitchFamily="34" charset="0"/>
              </a:rPr>
              <a:t>Use Cases | </a:t>
            </a:r>
            <a:r>
              <a:rPr lang="en-US" sz="2800" b="0" dirty="0">
                <a:ln w="12700">
                  <a:noFill/>
                </a:ln>
                <a:solidFill>
                  <a:srgbClr val="1288A8"/>
                </a:solidFill>
                <a:latin typeface="Gill Sans MT" panose="020B0502020104020203" pitchFamily="34" charset="0"/>
              </a:rPr>
              <a:t>Talia Storm, </a:t>
            </a:r>
            <a:r>
              <a:rPr lang="en-US" sz="2800" b="0" dirty="0" err="1">
                <a:ln w="12700">
                  <a:noFill/>
                </a:ln>
                <a:solidFill>
                  <a:srgbClr val="1288A8"/>
                </a:solidFill>
                <a:latin typeface="Gill Sans MT" panose="020B0502020104020203" pitchFamily="34" charset="0"/>
              </a:rPr>
              <a:t>Meghanne</a:t>
            </a:r>
            <a:r>
              <a:rPr lang="en-US" sz="2800" b="0" dirty="0">
                <a:ln w="12700">
                  <a:noFill/>
                </a:ln>
                <a:solidFill>
                  <a:srgbClr val="1288A8"/>
                </a:solidFill>
                <a:latin typeface="Gill Sans MT" panose="020B0502020104020203" pitchFamily="34" charset="0"/>
              </a:rPr>
              <a:t> Hicks, and Netta Kornberg</a:t>
            </a:r>
          </a:p>
          <a:p>
            <a:pPr algn="ctr"/>
            <a:endParaRPr lang="en-US" sz="2800" dirty="0">
              <a:ln w="12700">
                <a:noFill/>
              </a:ln>
              <a:solidFill>
                <a:srgbClr val="1288A8"/>
              </a:solidFill>
              <a:latin typeface="Gill Sans MT" panose="020B0502020104020203" pitchFamily="34" charset="0"/>
            </a:endParaRPr>
          </a:p>
          <a:p>
            <a:pPr algn="ctr"/>
            <a:r>
              <a:rPr lang="en-US" sz="2800" dirty="0">
                <a:ln w="12700">
                  <a:noFill/>
                </a:ln>
                <a:solidFill>
                  <a:srgbClr val="1288A8"/>
                </a:solidFill>
                <a:latin typeface="Gill Sans MT" panose="020B0502020104020203" pitchFamily="34" charset="0"/>
              </a:rPr>
              <a:t>Q&amp;A</a:t>
            </a:r>
          </a:p>
          <a:p>
            <a:pPr algn="ctr"/>
            <a:endParaRPr lang="en-US" sz="2800" dirty="0">
              <a:ln w="12700">
                <a:noFill/>
              </a:ln>
              <a:solidFill>
                <a:srgbClr val="1288A8"/>
              </a:solidFill>
              <a:latin typeface="Gill Sans MT" panose="020B0502020104020203" pitchFamily="34" charset="0"/>
            </a:endParaRPr>
          </a:p>
          <a:p>
            <a:pPr algn="ctr"/>
            <a:r>
              <a:rPr lang="en-US" sz="2800" dirty="0">
                <a:ln w="12700">
                  <a:noFill/>
                </a:ln>
                <a:solidFill>
                  <a:srgbClr val="1288A8"/>
                </a:solidFill>
                <a:latin typeface="Gill Sans MT" panose="020B0502020104020203" pitchFamily="34" charset="0"/>
              </a:rPr>
              <a:t>Concluding Remarks | </a:t>
            </a:r>
            <a:r>
              <a:rPr lang="en-US" sz="2800" b="0" dirty="0">
                <a:ln w="12700">
                  <a:noFill/>
                </a:ln>
                <a:solidFill>
                  <a:srgbClr val="1288A8"/>
                </a:solidFill>
                <a:latin typeface="Gill Sans MT" panose="020B0502020104020203" pitchFamily="34" charset="0"/>
              </a:rPr>
              <a:t>Nick Boyce</a:t>
            </a:r>
          </a:p>
        </p:txBody>
      </p:sp>
      <p:sp>
        <p:nvSpPr>
          <p:cNvPr id="4" name="TextBox 3">
            <a:extLst>
              <a:ext uri="{FF2B5EF4-FFF2-40B4-BE49-F238E27FC236}">
                <a16:creationId xmlns:a16="http://schemas.microsoft.com/office/drawing/2014/main" id="{C318FD94-D577-D441-9831-50F78A9D626F}"/>
              </a:ext>
            </a:extLst>
          </p:cNvPr>
          <p:cNvSpPr txBox="1"/>
          <p:nvPr/>
        </p:nvSpPr>
        <p:spPr>
          <a:xfrm>
            <a:off x="0" y="171629"/>
            <a:ext cx="9144000" cy="1200329"/>
          </a:xfrm>
          <a:prstGeom prst="rect">
            <a:avLst/>
          </a:prstGeom>
          <a:noFill/>
        </p:spPr>
        <p:txBody>
          <a:bodyPr wrap="square" rtlCol="0">
            <a:spAutoFit/>
          </a:bodyPr>
          <a:lstStyle/>
          <a:p>
            <a:pPr algn="ctr"/>
            <a:r>
              <a:rPr lang="en-US" sz="7200" b="1" i="1" dirty="0">
                <a:ln w="12700">
                  <a:noFill/>
                </a:ln>
                <a:solidFill>
                  <a:srgbClr val="1288A8"/>
                </a:solidFill>
                <a:latin typeface="Gill Sans MT" panose="020B0502020104020203" pitchFamily="34" charset="0"/>
              </a:rPr>
              <a:t>agenda</a:t>
            </a:r>
          </a:p>
        </p:txBody>
      </p:sp>
    </p:spTree>
    <p:extLst>
      <p:ext uri="{BB962C8B-B14F-4D97-AF65-F5344CB8AC3E}">
        <p14:creationId xmlns:p14="http://schemas.microsoft.com/office/powerpoint/2010/main" val="386122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7F67CF-360B-E044-AA24-5365E1CB620B}"/>
              </a:ext>
            </a:extLst>
          </p:cNvPr>
          <p:cNvPicPr>
            <a:picLocks noChangeAspect="1"/>
          </p:cNvPicPr>
          <p:nvPr/>
        </p:nvPicPr>
        <p:blipFill rotWithShape="1">
          <a:blip r:embed="rId2">
            <a:extLst>
              <a:ext uri="{28A0092B-C50C-407E-A947-70E740481C1C}">
                <a14:useLocalDpi xmlns:a14="http://schemas.microsoft.com/office/drawing/2010/main" val="0"/>
              </a:ext>
            </a:extLst>
          </a:blip>
          <a:srcRect l="3933" t="-1333" r="9797" b="1333"/>
          <a:stretch/>
        </p:blipFill>
        <p:spPr>
          <a:xfrm>
            <a:off x="3019426" y="-84201"/>
            <a:ext cx="6124574" cy="5799201"/>
          </a:xfrm>
          <a:prstGeom prst="rect">
            <a:avLst/>
          </a:prstGeom>
        </p:spPr>
      </p:pic>
      <p:sp>
        <p:nvSpPr>
          <p:cNvPr id="3" name="Rectangle 2">
            <a:extLst>
              <a:ext uri="{FF2B5EF4-FFF2-40B4-BE49-F238E27FC236}">
                <a16:creationId xmlns:a16="http://schemas.microsoft.com/office/drawing/2014/main" id="{436B1D91-F12A-D84D-A814-4F3BC7E504F4}"/>
              </a:ext>
            </a:extLst>
          </p:cNvPr>
          <p:cNvSpPr/>
          <p:nvPr/>
        </p:nvSpPr>
        <p:spPr>
          <a:xfrm>
            <a:off x="0" y="130047"/>
            <a:ext cx="3019426" cy="5370701"/>
          </a:xfrm>
          <a:prstGeom prst="rect">
            <a:avLst/>
          </a:prstGeom>
        </p:spPr>
        <p:txBody>
          <a:bodyPr wrap="square">
            <a:spAutoFit/>
          </a:bodyPr>
          <a:lstStyle/>
          <a:p>
            <a:r>
              <a:rPr lang="en-CA" sz="1200" dirty="0">
                <a:latin typeface="Gill Sans MT" panose="020B0502020104020203" pitchFamily="34" charset="0"/>
              </a:rPr>
              <a:t>OHRN’s offices are located in what is known by many today as Toronto - the traditional territories of several Indigenous nations including the </a:t>
            </a:r>
            <a:r>
              <a:rPr lang="en-CA" sz="1200" dirty="0" err="1">
                <a:latin typeface="Gill Sans MT" panose="020B0502020104020203" pitchFamily="34" charset="0"/>
              </a:rPr>
              <a:t>Mississaugas</a:t>
            </a:r>
            <a:r>
              <a:rPr lang="en-CA" sz="1200" dirty="0">
                <a:latin typeface="Gill Sans MT" panose="020B0502020104020203" pitchFamily="34" charset="0"/>
              </a:rPr>
              <a:t> of the Credit, the </a:t>
            </a:r>
            <a:r>
              <a:rPr lang="en-CA" sz="1200" dirty="0" err="1">
                <a:latin typeface="Gill Sans MT" panose="020B0502020104020203" pitchFamily="34" charset="0"/>
              </a:rPr>
              <a:t>Anishnabeg</a:t>
            </a:r>
            <a:r>
              <a:rPr lang="en-CA" sz="1200" dirty="0">
                <a:latin typeface="Gill Sans MT" panose="020B0502020104020203" pitchFamily="34" charset="0"/>
              </a:rPr>
              <a:t>, the Chippewa, the Haudenosaunee and the </a:t>
            </a:r>
            <a:r>
              <a:rPr lang="en-CA" sz="1200" dirty="0" err="1">
                <a:latin typeface="Gill Sans MT" panose="020B0502020104020203" pitchFamily="34" charset="0"/>
              </a:rPr>
              <a:t>Wendat</a:t>
            </a:r>
            <a:r>
              <a:rPr lang="en-CA" sz="1200" dirty="0">
                <a:latin typeface="Gill Sans MT" panose="020B0502020104020203" pitchFamily="34" charset="0"/>
              </a:rPr>
              <a:t> peoples. But our work takes place across Ontario, which includes the ancestral and current homes of numerous and diverse Indigenous peoples. </a:t>
            </a:r>
          </a:p>
          <a:p>
            <a:r>
              <a:rPr lang="en-CA" sz="1200" dirty="0">
                <a:latin typeface="Gill Sans MT" panose="020B0502020104020203" pitchFamily="34" charset="0"/>
              </a:rPr>
              <a:t> </a:t>
            </a:r>
          </a:p>
          <a:p>
            <a:r>
              <a:rPr lang="en-CA" sz="1200" dirty="0">
                <a:latin typeface="Gill Sans MT" panose="020B0502020104020203" pitchFamily="34" charset="0"/>
              </a:rPr>
              <a:t>Harm reduction is grounded in place – the specific contexts of the specific areas where we each work. We recognize these contexts are fundamentally shaped by the historical and contemporary presence and activities of Indigenous peoples. These contexts are also influenced by colonial, racist and classist drug laws and policies.</a:t>
            </a:r>
          </a:p>
          <a:p>
            <a:r>
              <a:rPr lang="en-CA" sz="1200" dirty="0">
                <a:latin typeface="Gill Sans MT" panose="020B0502020104020203" pitchFamily="34" charset="0"/>
              </a:rPr>
              <a:t> </a:t>
            </a:r>
          </a:p>
          <a:p>
            <a:r>
              <a:rPr lang="en-CA" sz="1200" dirty="0">
                <a:latin typeface="Gill Sans MT" panose="020B0502020104020203" pitchFamily="34" charset="0"/>
              </a:rPr>
              <a:t>While those of us working in harm reduction support individual people who use drugs and their communities, we must also address and change the unjust systems that continue to negatively and disproportionately affect Indigenous peoples, who have been living on this land since time immemorial. </a:t>
            </a:r>
          </a:p>
          <a:p>
            <a:endParaRPr lang="en-CA" sz="1100" dirty="0">
              <a:latin typeface="Gill Sans MT" panose="020B0502020104020203" pitchFamily="34" charset="0"/>
            </a:endParaRPr>
          </a:p>
          <a:p>
            <a:r>
              <a:rPr lang="en-CA" sz="1000" i="1" dirty="0">
                <a:latin typeface="Gill Sans MT" panose="020B0502020104020203" pitchFamily="34" charset="0"/>
              </a:rPr>
              <a:t>Map created by Native Land Digital</a:t>
            </a:r>
          </a:p>
          <a:p>
            <a:r>
              <a:rPr lang="en-CA" sz="1000" i="1" dirty="0">
                <a:solidFill>
                  <a:srgbClr val="0070C0"/>
                </a:solidFill>
                <a:latin typeface="Gill Sans MT" panose="020B0502020104020203" pitchFamily="34" charset="0"/>
                <a:hlinkClick r:id="rId3"/>
              </a:rPr>
              <a:t>native-land.ca </a:t>
            </a:r>
            <a:endParaRPr lang="en-CA" sz="1000" i="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555070218"/>
      </p:ext>
    </p:extLst>
  </p:cSld>
  <p:clrMapOvr>
    <a:masterClrMapping/>
  </p:clrMapOvr>
</p:sld>
</file>

<file path=ppt/theme/theme1.xml><?xml version="1.0" encoding="utf-8"?>
<a:theme xmlns:a="http://schemas.openxmlformats.org/drawingml/2006/main" name="OHRN_Powerpoint_Theme_Colours">
  <a:themeElements>
    <a:clrScheme name="Custom 2">
      <a:dk1>
        <a:srgbClr val="000000"/>
      </a:dk1>
      <a:lt1>
        <a:srgbClr val="FFFFFF"/>
      </a:lt1>
      <a:dk2>
        <a:srgbClr val="59B999"/>
      </a:dk2>
      <a:lt2>
        <a:srgbClr val="000000"/>
      </a:lt2>
      <a:accent1>
        <a:srgbClr val="000000"/>
      </a:accent1>
      <a:accent2>
        <a:srgbClr val="FFFFFE"/>
      </a:accent2>
      <a:accent3>
        <a:srgbClr val="59B999"/>
      </a:accent3>
      <a:accent4>
        <a:srgbClr val="000000"/>
      </a:accent4>
      <a:accent5>
        <a:srgbClr val="FFFFFE"/>
      </a:accent5>
      <a:accent6>
        <a:srgbClr val="59B999"/>
      </a:accent6>
      <a:hlink>
        <a:srgbClr val="59B999"/>
      </a:hlink>
      <a:folHlink>
        <a:srgbClr val="FFFFF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HRN_Powerpoint_Theme_Colours">
  <a:themeElements>
    <a:clrScheme name="Custom 2">
      <a:dk1>
        <a:srgbClr val="000000"/>
      </a:dk1>
      <a:lt1>
        <a:srgbClr val="FFFFFF"/>
      </a:lt1>
      <a:dk2>
        <a:srgbClr val="59B999"/>
      </a:dk2>
      <a:lt2>
        <a:srgbClr val="000000"/>
      </a:lt2>
      <a:accent1>
        <a:srgbClr val="000000"/>
      </a:accent1>
      <a:accent2>
        <a:srgbClr val="FFFFFE"/>
      </a:accent2>
      <a:accent3>
        <a:srgbClr val="59B999"/>
      </a:accent3>
      <a:accent4>
        <a:srgbClr val="000000"/>
      </a:accent4>
      <a:accent5>
        <a:srgbClr val="FFFFFE"/>
      </a:accent5>
      <a:accent6>
        <a:srgbClr val="59B999"/>
      </a:accent6>
      <a:hlink>
        <a:srgbClr val="59B999"/>
      </a:hlink>
      <a:folHlink>
        <a:srgbClr val="FFFFF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HRN_Powerpoint_Theme_Colours">
  <a:themeElements>
    <a:clrScheme name="Custom 2">
      <a:dk1>
        <a:srgbClr val="000000"/>
      </a:dk1>
      <a:lt1>
        <a:srgbClr val="FFFFFF"/>
      </a:lt1>
      <a:dk2>
        <a:srgbClr val="59B999"/>
      </a:dk2>
      <a:lt2>
        <a:srgbClr val="000000"/>
      </a:lt2>
      <a:accent1>
        <a:srgbClr val="000000"/>
      </a:accent1>
      <a:accent2>
        <a:srgbClr val="FFFFFE"/>
      </a:accent2>
      <a:accent3>
        <a:srgbClr val="59B999"/>
      </a:accent3>
      <a:accent4>
        <a:srgbClr val="000000"/>
      </a:accent4>
      <a:accent5>
        <a:srgbClr val="FFFFFE"/>
      </a:accent5>
      <a:accent6>
        <a:srgbClr val="59B999"/>
      </a:accent6>
      <a:hlink>
        <a:srgbClr val="59B999"/>
      </a:hlink>
      <a:folHlink>
        <a:srgbClr val="FFFFF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4025</TotalTime>
  <Words>750</Words>
  <Application>Microsoft Macintosh PowerPoint</Application>
  <PresentationFormat>On-screen Show (16:10)</PresentationFormat>
  <Paragraphs>123</Paragraphs>
  <Slides>24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Franklin Gothic Book</vt:lpstr>
      <vt:lpstr>Gill Sans MT</vt:lpstr>
      <vt:lpstr>OHRN_Powerpoint_Theme_Colours</vt:lpstr>
      <vt:lpstr>1_OHRN_Powerpoint_Theme_Colours</vt:lpstr>
      <vt:lpstr>2_OHRN_Powerpoint_Theme_Colours</vt:lpstr>
      <vt:lpstr>PowerPoint Presentation</vt:lpstr>
      <vt:lpstr>PowerPoint Presentation</vt:lpstr>
      <vt:lpstr>PowerPoint Presentation</vt:lpstr>
      <vt:lpstr>So we want you to see step-by-step how to do something. We want our clients to see that and we want it for ourselves as well.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Groups</vt:lpstr>
      <vt:lpstr>Focus Group Learnings</vt:lpstr>
      <vt:lpstr>PowerPoint Presentation</vt:lpstr>
      <vt:lpstr>PowerPoint Presentation</vt:lpstr>
      <vt:lpstr>PowerPoint Presentation</vt:lpstr>
      <vt:lpstr>PowerPoint Presentation</vt:lpstr>
      <vt:lpstr>PowerPoint Presentation</vt:lpstr>
      <vt:lpstr>PowerPoint Presentation</vt:lpstr>
      <vt:lpstr>Use Cases Overview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 B</dc:creator>
  <cp:lastModifiedBy>Microsoft Office User</cp:lastModifiedBy>
  <cp:revision>394</cp:revision>
  <cp:lastPrinted>2019-11-17T23:48:33Z</cp:lastPrinted>
  <dcterms:created xsi:type="dcterms:W3CDTF">2019-03-25T23:04:01Z</dcterms:created>
  <dcterms:modified xsi:type="dcterms:W3CDTF">2021-05-31T15:05:09Z</dcterms:modified>
</cp:coreProperties>
</file>